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261" r:id="rId2"/>
    <p:sldId id="286" r:id="rId3"/>
    <p:sldId id="281" r:id="rId4"/>
    <p:sldId id="282" r:id="rId5"/>
    <p:sldId id="284" r:id="rId6"/>
    <p:sldId id="262" r:id="rId7"/>
    <p:sldId id="290" r:id="rId8"/>
    <p:sldId id="265" r:id="rId9"/>
    <p:sldId id="289" r:id="rId10"/>
    <p:sldId id="266" r:id="rId11"/>
    <p:sldId id="267" r:id="rId12"/>
    <p:sldId id="263" r:id="rId13"/>
    <p:sldId id="264" r:id="rId14"/>
    <p:sldId id="288" r:id="rId15"/>
    <p:sldId id="285" r:id="rId16"/>
    <p:sldId id="287" r:id="rId17"/>
    <p:sldId id="260" r:id="rId18"/>
    <p:sldId id="291" r:id="rId19"/>
    <p:sldId id="278" r:id="rId20"/>
    <p:sldId id="268" r:id="rId21"/>
    <p:sldId id="292" r:id="rId22"/>
    <p:sldId id="270" r:id="rId23"/>
    <p:sldId id="271" r:id="rId24"/>
    <p:sldId id="293" r:id="rId25"/>
    <p:sldId id="273" r:id="rId26"/>
    <p:sldId id="279" r:id="rId27"/>
    <p:sldId id="280" r:id="rId28"/>
    <p:sldId id="294" r:id="rId29"/>
    <p:sldId id="295" r:id="rId30"/>
    <p:sldId id="296" r:id="rId31"/>
    <p:sldId id="274" r:id="rId32"/>
    <p:sldId id="275" r:id="rId33"/>
    <p:sldId id="276" r:id="rId34"/>
  </p:sldIdLst>
  <p:sldSz cx="9144000" cy="6858000" type="screen4x3"/>
  <p:notesSz cx="6934200" cy="11963400"/>
  <p:defaultTextStyle>
    <a:defPPr>
      <a:defRPr lang="es-ES"/>
    </a:defPPr>
    <a:lvl1pPr algn="ctr" rtl="0" fontAlgn="base">
      <a:spcBef>
        <a:spcPct val="0"/>
      </a:spcBef>
      <a:spcAft>
        <a:spcPct val="0"/>
      </a:spcAft>
      <a:defRPr b="1" kern="1200">
        <a:solidFill>
          <a:schemeClr val="tx1"/>
        </a:solidFill>
        <a:latin typeface="Arial" charset="0"/>
        <a:ea typeface="+mn-ea"/>
        <a:cs typeface="Arial" charset="0"/>
      </a:defRPr>
    </a:lvl1pPr>
    <a:lvl2pPr marL="457200" algn="ctr" rtl="0" fontAlgn="base">
      <a:spcBef>
        <a:spcPct val="0"/>
      </a:spcBef>
      <a:spcAft>
        <a:spcPct val="0"/>
      </a:spcAft>
      <a:defRPr b="1" kern="1200">
        <a:solidFill>
          <a:schemeClr val="tx1"/>
        </a:solidFill>
        <a:latin typeface="Arial" charset="0"/>
        <a:ea typeface="+mn-ea"/>
        <a:cs typeface="Arial" charset="0"/>
      </a:defRPr>
    </a:lvl2pPr>
    <a:lvl3pPr marL="914400" algn="ctr" rtl="0" fontAlgn="base">
      <a:spcBef>
        <a:spcPct val="0"/>
      </a:spcBef>
      <a:spcAft>
        <a:spcPct val="0"/>
      </a:spcAft>
      <a:defRPr b="1" kern="1200">
        <a:solidFill>
          <a:schemeClr val="tx1"/>
        </a:solidFill>
        <a:latin typeface="Arial" charset="0"/>
        <a:ea typeface="+mn-ea"/>
        <a:cs typeface="Arial" charset="0"/>
      </a:defRPr>
    </a:lvl3pPr>
    <a:lvl4pPr marL="1371600" algn="ctr" rtl="0" fontAlgn="base">
      <a:spcBef>
        <a:spcPct val="0"/>
      </a:spcBef>
      <a:spcAft>
        <a:spcPct val="0"/>
      </a:spcAft>
      <a:defRPr b="1" kern="1200">
        <a:solidFill>
          <a:schemeClr val="tx1"/>
        </a:solidFill>
        <a:latin typeface="Arial" charset="0"/>
        <a:ea typeface="+mn-ea"/>
        <a:cs typeface="Arial" charset="0"/>
      </a:defRPr>
    </a:lvl4pPr>
    <a:lvl5pPr marL="1828800" algn="ctr"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96" autoAdjust="0"/>
  </p:normalViewPr>
  <p:slideViewPr>
    <p:cSldViewPr>
      <p:cViewPr varScale="1">
        <p:scale>
          <a:sx n="65" d="100"/>
          <a:sy n="65"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0513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l" defTabSz="922338">
              <a:defRPr sz="1200">
                <a:effectLst>
                  <a:outerShdw blurRad="38100" dist="38100" dir="2700000" algn="tl">
                    <a:srgbClr val="C0C0C0"/>
                  </a:outerShdw>
                </a:effectLst>
                <a:latin typeface="Times New Roman" pitchFamily="18" charset="0"/>
                <a:cs typeface="Arial" charset="0"/>
              </a:defRPr>
            </a:lvl1pPr>
          </a:lstStyle>
          <a:p>
            <a:pPr>
              <a:defRPr/>
            </a:pPr>
            <a:r>
              <a:rPr lang="es-ES_tradnl"/>
              <a:t>Notaria 21 Circulo de Bogotá D.C. </a:t>
            </a:r>
          </a:p>
        </p:txBody>
      </p:sp>
      <p:sp>
        <p:nvSpPr>
          <p:cNvPr id="24579" name="Rectangle 3"/>
          <p:cNvSpPr>
            <a:spLocks noGrp="1" noChangeArrowheads="1"/>
          </p:cNvSpPr>
          <p:nvPr>
            <p:ph type="dt" sz="quarter" idx="1"/>
          </p:nvPr>
        </p:nvSpPr>
        <p:spPr bwMode="auto">
          <a:xfrm>
            <a:off x="3929063" y="0"/>
            <a:ext cx="300513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a:effectLst>
                  <a:outerShdw blurRad="38100" dist="38100" dir="2700000" algn="tl">
                    <a:srgbClr val="C0C0C0"/>
                  </a:outerShdw>
                </a:effectLst>
                <a:latin typeface="Times New Roman" pitchFamily="18" charset="0"/>
                <a:cs typeface="Arial" charset="0"/>
              </a:defRPr>
            </a:lvl1pPr>
          </a:lstStyle>
          <a:p>
            <a:pPr>
              <a:defRPr/>
            </a:pPr>
            <a:r>
              <a:rPr lang="es-ES"/>
              <a:t>N21-S-001</a:t>
            </a:r>
            <a:endParaRPr lang="es-ES_tradnl"/>
          </a:p>
        </p:txBody>
      </p:sp>
      <p:sp>
        <p:nvSpPr>
          <p:cNvPr id="24580" name="Rectangle 4"/>
          <p:cNvSpPr>
            <a:spLocks noGrp="1" noChangeArrowheads="1"/>
          </p:cNvSpPr>
          <p:nvPr>
            <p:ph type="ftr" sz="quarter" idx="2"/>
          </p:nvPr>
        </p:nvSpPr>
        <p:spPr bwMode="auto">
          <a:xfrm>
            <a:off x="0" y="11366500"/>
            <a:ext cx="300513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l" defTabSz="922338">
              <a:defRPr sz="1200">
                <a:effectLst>
                  <a:outerShdw blurRad="38100" dist="38100" dir="2700000" algn="tl">
                    <a:srgbClr val="C0C0C0"/>
                  </a:outerShdw>
                </a:effectLst>
                <a:latin typeface="Times New Roman" pitchFamily="18" charset="0"/>
                <a:cs typeface="Arial" charset="0"/>
              </a:defRPr>
            </a:lvl1pPr>
          </a:lstStyle>
          <a:p>
            <a:pPr>
              <a:defRPr/>
            </a:pPr>
            <a:r>
              <a:rPr lang="es-ES_tradnl"/>
              <a:t>Elaboró Liliana Barbosa Plata Abogada de Gestión de Calidad</a:t>
            </a:r>
          </a:p>
        </p:txBody>
      </p:sp>
      <p:sp>
        <p:nvSpPr>
          <p:cNvPr id="24581" name="Rectangle 5"/>
          <p:cNvSpPr>
            <a:spLocks noGrp="1" noChangeArrowheads="1"/>
          </p:cNvSpPr>
          <p:nvPr>
            <p:ph type="sldNum" sz="quarter" idx="3"/>
          </p:nvPr>
        </p:nvSpPr>
        <p:spPr bwMode="auto">
          <a:xfrm>
            <a:off x="3929063" y="11366500"/>
            <a:ext cx="3005137"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a:effectLst>
                  <a:outerShdw blurRad="38100" dist="38100" dir="2700000" algn="tl">
                    <a:srgbClr val="C0C0C0"/>
                  </a:outerShdw>
                </a:effectLst>
                <a:latin typeface="Times New Roman" pitchFamily="18" charset="0"/>
                <a:cs typeface="Arial" charset="0"/>
              </a:defRPr>
            </a:lvl1pPr>
          </a:lstStyle>
          <a:p>
            <a:pPr>
              <a:defRPr/>
            </a:pPr>
            <a:fld id="{4374120A-35E1-40E4-BB8D-98205D052064}" type="slidenum">
              <a:rPr lang="es-ES_tradnl"/>
              <a:pPr>
                <a:defRPr/>
              </a:pPr>
              <a:t>‹Nº›</a:t>
            </a:fld>
            <a:endParaRPr lang="es-ES_tradnl"/>
          </a:p>
        </p:txBody>
      </p:sp>
    </p:spTree>
    <p:extLst>
      <p:ext uri="{BB962C8B-B14F-4D97-AF65-F5344CB8AC3E}">
        <p14:creationId xmlns:p14="http://schemas.microsoft.com/office/powerpoint/2010/main" val="960647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0513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l" defTabSz="922338">
              <a:defRPr sz="1200" b="0">
                <a:effectLst/>
                <a:latin typeface="Arial" charset="0"/>
                <a:cs typeface="Arial" charset="0"/>
              </a:defRPr>
            </a:lvl1pPr>
          </a:lstStyle>
          <a:p>
            <a:pPr>
              <a:defRPr/>
            </a:pPr>
            <a:r>
              <a:rPr lang="es-ES"/>
              <a:t>Notaria 21 Circulo de Bogotá D.C. </a:t>
            </a:r>
          </a:p>
        </p:txBody>
      </p:sp>
      <p:sp>
        <p:nvSpPr>
          <p:cNvPr id="11267" name="Rectangle 3"/>
          <p:cNvSpPr>
            <a:spLocks noGrp="1" noChangeArrowheads="1"/>
          </p:cNvSpPr>
          <p:nvPr>
            <p:ph type="dt" idx="1"/>
          </p:nvPr>
        </p:nvSpPr>
        <p:spPr bwMode="auto">
          <a:xfrm>
            <a:off x="3927475" y="0"/>
            <a:ext cx="300513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b="0">
                <a:effectLst/>
                <a:latin typeface="Arial" charset="0"/>
                <a:cs typeface="Arial" charset="0"/>
              </a:defRPr>
            </a:lvl1pPr>
          </a:lstStyle>
          <a:p>
            <a:pPr>
              <a:defRPr/>
            </a:pPr>
            <a:r>
              <a:rPr lang="es-ES"/>
              <a:t>N21-S-001</a:t>
            </a:r>
          </a:p>
        </p:txBody>
      </p:sp>
      <p:sp>
        <p:nvSpPr>
          <p:cNvPr id="31748" name="Rectangle 4"/>
          <p:cNvSpPr>
            <a:spLocks noGrp="1" noRot="1" noChangeAspect="1" noChangeArrowheads="1" noTextEdit="1"/>
          </p:cNvSpPr>
          <p:nvPr>
            <p:ph type="sldImg" idx="2"/>
          </p:nvPr>
        </p:nvSpPr>
        <p:spPr bwMode="auto">
          <a:xfrm>
            <a:off x="476250" y="898525"/>
            <a:ext cx="5981700" cy="4486275"/>
          </a:xfrm>
          <a:prstGeom prst="rect">
            <a:avLst/>
          </a:prstGeom>
          <a:noFill/>
          <a:ln w="9525">
            <a:solidFill>
              <a:srgbClr val="000000"/>
            </a:solidFill>
            <a:miter lim="800000"/>
            <a:headEnd/>
            <a:tailEnd/>
          </a:ln>
          <a:effectLst/>
        </p:spPr>
      </p:sp>
      <p:sp>
        <p:nvSpPr>
          <p:cNvPr id="11269" name="Rectangle 5"/>
          <p:cNvSpPr>
            <a:spLocks noGrp="1" noChangeArrowheads="1"/>
          </p:cNvSpPr>
          <p:nvPr>
            <p:ph type="body" sz="quarter" idx="3"/>
          </p:nvPr>
        </p:nvSpPr>
        <p:spPr bwMode="auto">
          <a:xfrm>
            <a:off x="693738" y="5683250"/>
            <a:ext cx="554672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1270" name="Rectangle 6"/>
          <p:cNvSpPr>
            <a:spLocks noGrp="1" noChangeArrowheads="1"/>
          </p:cNvSpPr>
          <p:nvPr>
            <p:ph type="ftr" sz="quarter" idx="4"/>
          </p:nvPr>
        </p:nvSpPr>
        <p:spPr bwMode="auto">
          <a:xfrm>
            <a:off x="0" y="11363325"/>
            <a:ext cx="300513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l" defTabSz="922338">
              <a:defRPr sz="1200" b="0">
                <a:effectLst/>
                <a:latin typeface="Arial" charset="0"/>
                <a:cs typeface="Arial" charset="0"/>
              </a:defRPr>
            </a:lvl1pPr>
          </a:lstStyle>
          <a:p>
            <a:pPr>
              <a:defRPr/>
            </a:pPr>
            <a:r>
              <a:rPr lang="es-ES"/>
              <a:t>Elaboró Liliana Barbosa Plata Abogada de Gestión de Calidad</a:t>
            </a:r>
          </a:p>
        </p:txBody>
      </p:sp>
      <p:sp>
        <p:nvSpPr>
          <p:cNvPr id="11271" name="Rectangle 7"/>
          <p:cNvSpPr>
            <a:spLocks noGrp="1" noChangeArrowheads="1"/>
          </p:cNvSpPr>
          <p:nvPr>
            <p:ph type="sldNum" sz="quarter" idx="5"/>
          </p:nvPr>
        </p:nvSpPr>
        <p:spPr bwMode="auto">
          <a:xfrm>
            <a:off x="3927475" y="11363325"/>
            <a:ext cx="3005138"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b="0">
                <a:effectLst/>
                <a:latin typeface="Arial" charset="0"/>
                <a:cs typeface="Arial" charset="0"/>
              </a:defRPr>
            </a:lvl1pPr>
          </a:lstStyle>
          <a:p>
            <a:pPr>
              <a:defRPr/>
            </a:pPr>
            <a:fld id="{D0D954B8-26A4-4FF8-B192-F6F892E4F679}" type="slidenum">
              <a:rPr lang="es-ES"/>
              <a:pPr>
                <a:defRPr/>
              </a:pPr>
              <a:t>‹Nº›</a:t>
            </a:fld>
            <a:endParaRPr lang="es-ES"/>
          </a:p>
        </p:txBody>
      </p:sp>
    </p:spTree>
    <p:extLst>
      <p:ext uri="{BB962C8B-B14F-4D97-AF65-F5344CB8AC3E}">
        <p14:creationId xmlns:p14="http://schemas.microsoft.com/office/powerpoint/2010/main" val="2591818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pPr eaLnBrk="1" hangingPunct="1"/>
            <a:endParaRPr lang="es-CO"/>
          </a:p>
        </p:txBody>
      </p:sp>
    </p:spTree>
    <p:extLst>
      <p:ext uri="{BB962C8B-B14F-4D97-AF65-F5344CB8AC3E}">
        <p14:creationId xmlns:p14="http://schemas.microsoft.com/office/powerpoint/2010/main" val="417840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_tradnl" sz="2400" b="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a:endParaRPr lang="es-ES_tradnl" sz="2400" b="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a:endParaRPr lang="es-ES_tradnl" sz="2400" b="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a:endParaRPr lang="es-ES_tradnl" sz="2400" b="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a:endParaRPr lang="es-ES_tradnl" sz="2400" b="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a:endParaRPr lang="es-ES_tradnl" sz="2400" b="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a:endParaRPr lang="es-ES_tradnl" sz="2400" b="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a:endParaRPr lang="es-ES_tradnl" sz="2400" b="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a:endParaRPr lang="es-ES_tradnl" sz="2400" b="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a:endParaRPr lang="es-ES_tradnl" sz="2400" b="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a:endParaRPr lang="es-ES_tradnl" sz="2400" b="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a:endParaRPr lang="es-ES_tradnl" sz="2400" b="0">
                  <a:latin typeface="Times New Roman" pitchFamily="18" charset="0"/>
                </a:endParaRPr>
              </a:p>
            </p:txBody>
          </p:sp>
        </p:grpSp>
      </p:grpSp>
      <p:sp>
        <p:nvSpPr>
          <p:cNvPr id="92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s-ES" noProof="0"/>
              <a:t>Haga clic para cambiar el estilo de título	</a:t>
            </a:r>
          </a:p>
        </p:txBody>
      </p:sp>
      <p:sp>
        <p:nvSpPr>
          <p:cNvPr id="92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s-ES" noProof="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s-ES"/>
          </a:p>
        </p:txBody>
      </p:sp>
      <p:sp>
        <p:nvSpPr>
          <p:cNvPr id="19"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s-ES"/>
              <a:t>REVISÓ</a:t>
            </a:r>
          </a:p>
        </p:txBody>
      </p:sp>
      <p:sp>
        <p:nvSpPr>
          <p:cNvPr id="20" name="Rectangle 18"/>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BEB6A982-53E2-49DC-8237-8DF65522E015}"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5" name="Rectangle 3"/>
          <p:cNvSpPr>
            <a:spLocks noGrp="1" noChangeArrowheads="1"/>
          </p:cNvSpPr>
          <p:nvPr>
            <p:ph type="sldNum" sz="quarter" idx="11"/>
          </p:nvPr>
        </p:nvSpPr>
        <p:spPr>
          <a:ln/>
        </p:spPr>
        <p:txBody>
          <a:bodyPr/>
          <a:lstStyle>
            <a:lvl1pPr>
              <a:defRPr/>
            </a:lvl1pPr>
          </a:lstStyle>
          <a:p>
            <a:pPr>
              <a:defRPr/>
            </a:pPr>
            <a:fld id="{A821015E-493A-4853-9D4B-EF688E197E68}"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5" name="Rectangle 3"/>
          <p:cNvSpPr>
            <a:spLocks noGrp="1" noChangeArrowheads="1"/>
          </p:cNvSpPr>
          <p:nvPr>
            <p:ph type="sldNum" sz="quarter" idx="11"/>
          </p:nvPr>
        </p:nvSpPr>
        <p:spPr>
          <a:ln/>
        </p:spPr>
        <p:txBody>
          <a:bodyPr/>
          <a:lstStyle>
            <a:lvl1pPr>
              <a:defRPr/>
            </a:lvl1pPr>
          </a:lstStyle>
          <a:p>
            <a:pPr>
              <a:defRPr/>
            </a:pPr>
            <a:fld id="{F8F614F8-D112-43C0-B797-909542A21394}"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ext Box 1323"/>
          <p:cNvSpPr txBox="1">
            <a:spLocks noChangeArrowheads="1"/>
          </p:cNvSpPr>
          <p:nvPr userDrawn="1"/>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3" name="Text Box 1324"/>
          <p:cNvSpPr txBox="1">
            <a:spLocks noChangeArrowheads="1"/>
          </p:cNvSpPr>
          <p:nvPr userDrawn="1"/>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5" name="Rectangle 3"/>
          <p:cNvSpPr>
            <a:spLocks noGrp="1" noChangeArrowheads="1"/>
          </p:cNvSpPr>
          <p:nvPr>
            <p:ph type="sldNum" sz="quarter" idx="11"/>
          </p:nvPr>
        </p:nvSpPr>
        <p:spPr>
          <a:ln/>
        </p:spPr>
        <p:txBody>
          <a:bodyPr/>
          <a:lstStyle>
            <a:lvl1pPr>
              <a:defRPr/>
            </a:lvl1pPr>
          </a:lstStyle>
          <a:p>
            <a:pPr>
              <a:defRPr/>
            </a:pPr>
            <a:fld id="{DF2D1111-9E19-4403-82F4-B0B64466B649}"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6" name="Rectangle 3"/>
          <p:cNvSpPr>
            <a:spLocks noGrp="1" noChangeArrowheads="1"/>
          </p:cNvSpPr>
          <p:nvPr>
            <p:ph type="sldNum" sz="quarter" idx="11"/>
          </p:nvPr>
        </p:nvSpPr>
        <p:spPr>
          <a:ln/>
        </p:spPr>
        <p:txBody>
          <a:bodyPr/>
          <a:lstStyle>
            <a:lvl1pPr>
              <a:defRPr/>
            </a:lvl1pPr>
          </a:lstStyle>
          <a:p>
            <a:pPr>
              <a:defRPr/>
            </a:pPr>
            <a:fld id="{C5F17ABD-7DD8-4E29-811A-A21E37419A7E}"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8" name="Rectangle 3"/>
          <p:cNvSpPr>
            <a:spLocks noGrp="1" noChangeArrowheads="1"/>
          </p:cNvSpPr>
          <p:nvPr>
            <p:ph type="sldNum" sz="quarter" idx="11"/>
          </p:nvPr>
        </p:nvSpPr>
        <p:spPr>
          <a:ln/>
        </p:spPr>
        <p:txBody>
          <a:bodyPr/>
          <a:lstStyle>
            <a:lvl1pPr>
              <a:defRPr/>
            </a:lvl1pPr>
          </a:lstStyle>
          <a:p>
            <a:pPr>
              <a:defRPr/>
            </a:pPr>
            <a:fld id="{67A59E56-89FA-46D7-A5CF-8B2E7DA8BC53}"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4" name="Rectangle 3"/>
          <p:cNvSpPr>
            <a:spLocks noGrp="1" noChangeArrowheads="1"/>
          </p:cNvSpPr>
          <p:nvPr>
            <p:ph type="sldNum" sz="quarter" idx="11"/>
          </p:nvPr>
        </p:nvSpPr>
        <p:spPr>
          <a:ln/>
        </p:spPr>
        <p:txBody>
          <a:bodyPr/>
          <a:lstStyle>
            <a:lvl1pPr>
              <a:defRPr/>
            </a:lvl1pPr>
          </a:lstStyle>
          <a:p>
            <a:pPr>
              <a:defRPr/>
            </a:pPr>
            <a:fld id="{572ECF0C-B916-40EB-9CF5-B9D29759AED3}"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3" name="Rectangle 3"/>
          <p:cNvSpPr>
            <a:spLocks noGrp="1" noChangeArrowheads="1"/>
          </p:cNvSpPr>
          <p:nvPr>
            <p:ph type="sldNum" sz="quarter" idx="11"/>
          </p:nvPr>
        </p:nvSpPr>
        <p:spPr>
          <a:ln/>
        </p:spPr>
        <p:txBody>
          <a:bodyPr/>
          <a:lstStyle>
            <a:lvl1pPr>
              <a:defRPr/>
            </a:lvl1pPr>
          </a:lstStyle>
          <a:p>
            <a:pPr>
              <a:defRPr/>
            </a:pPr>
            <a:fld id="{7D491549-D874-4645-9B4E-715D56E8AC5A}"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6" name="Rectangle 3"/>
          <p:cNvSpPr>
            <a:spLocks noGrp="1" noChangeArrowheads="1"/>
          </p:cNvSpPr>
          <p:nvPr>
            <p:ph type="sldNum" sz="quarter" idx="11"/>
          </p:nvPr>
        </p:nvSpPr>
        <p:spPr>
          <a:ln/>
        </p:spPr>
        <p:txBody>
          <a:bodyPr/>
          <a:lstStyle>
            <a:lvl1pPr>
              <a:defRPr/>
            </a:lvl1pPr>
          </a:lstStyle>
          <a:p>
            <a:pPr>
              <a:defRPr/>
            </a:pPr>
            <a:fld id="{6BDFB4AA-4043-4CCB-9416-059D98C62F53}"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REVISÓ</a:t>
            </a:r>
          </a:p>
        </p:txBody>
      </p:sp>
      <p:sp>
        <p:nvSpPr>
          <p:cNvPr id="6" name="Rectangle 3"/>
          <p:cNvSpPr>
            <a:spLocks noGrp="1" noChangeArrowheads="1"/>
          </p:cNvSpPr>
          <p:nvPr>
            <p:ph type="sldNum" sz="quarter" idx="11"/>
          </p:nvPr>
        </p:nvSpPr>
        <p:spPr>
          <a:ln/>
        </p:spPr>
        <p:txBody>
          <a:bodyPr/>
          <a:lstStyle>
            <a:lvl1pPr>
              <a:defRPr/>
            </a:lvl1pPr>
          </a:lstStyle>
          <a:p>
            <a:pPr>
              <a:defRPr/>
            </a:pPr>
            <a:fld id="{37366C30-8420-4C21-BDC3-32C9B89953EA}"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effectLst/>
                <a:latin typeface="Arial" charset="0"/>
                <a:cs typeface="Arial" charset="0"/>
              </a:defRPr>
            </a:lvl1pPr>
          </a:lstStyle>
          <a:p>
            <a:pPr>
              <a:defRPr/>
            </a:pPr>
            <a:r>
              <a:rPr lang="es-ES"/>
              <a:t>REVISÓ</a:t>
            </a:r>
          </a:p>
        </p:txBody>
      </p:sp>
      <p:sp>
        <p:nvSpPr>
          <p:cNvPr id="8195"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ffectLst/>
                <a:latin typeface="Arial Black" pitchFamily="34" charset="0"/>
                <a:cs typeface="Arial" charset="0"/>
              </a:defRPr>
            </a:lvl1pPr>
          </a:lstStyle>
          <a:p>
            <a:pPr>
              <a:defRPr/>
            </a:pPr>
            <a:fld id="{79B0EEBF-844C-4D4F-94AD-C0044B3D52B4}"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_tradnl" sz="2400" b="0">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a:endParaRPr lang="es-ES_tradnl" sz="2400" b="0">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a:endParaRPr lang="es-ES_tradnl" b="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a:endParaRPr lang="es-ES_tradnl" b="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a:endParaRPr lang="es-ES_tradnl" b="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a:endParaRPr lang="es-ES_tradnl" b="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a:endParaRPr lang="es-ES_tradnl" sz="2400" b="0">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a:endParaRPr lang="es-ES_tradnl" b="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a:endParaRPr lang="es-ES_tradnl" b="0">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208"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effectLst/>
                <a:latin typeface="Arial" charset="0"/>
                <a:cs typeface="Arial" charset="0"/>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slide" Target="slide2.xml"/><Relationship Id="rId3" Type="http://schemas.openxmlformats.org/officeDocument/2006/relationships/slide" Target="slide26.xml"/><Relationship Id="rId7" Type="http://schemas.openxmlformats.org/officeDocument/2006/relationships/oleObject" Target="../embeddings/oleObject2.bin"/><Relationship Id="rId12" Type="http://schemas.openxmlformats.org/officeDocument/2006/relationships/slide" Target="slide2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16.xml"/><Relationship Id="rId11" Type="http://schemas.openxmlformats.org/officeDocument/2006/relationships/slide" Target="slide20.xml"/><Relationship Id="rId5" Type="http://schemas.openxmlformats.org/officeDocument/2006/relationships/slide" Target="slide27.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25.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7.xml"/><Relationship Id="rId3" Type="http://schemas.openxmlformats.org/officeDocument/2006/relationships/slide" Target="slide4.xml"/><Relationship Id="rId7" Type="http://schemas.openxmlformats.org/officeDocument/2006/relationships/slide" Target="slide10.xml"/><Relationship Id="rId12" Type="http://schemas.openxmlformats.org/officeDocument/2006/relationships/slide" Target="slide15.xml"/><Relationship Id="rId2" Type="http://schemas.openxmlformats.org/officeDocument/2006/relationships/slide" Target="slide3.xml"/><Relationship Id="rId16"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6.xml"/><Relationship Id="rId15" Type="http://schemas.openxmlformats.org/officeDocument/2006/relationships/slide" Target="slide31.xml"/><Relationship Id="rId10" Type="http://schemas.openxmlformats.org/officeDocument/2006/relationships/slide" Target="slide13.xml"/><Relationship Id="rId4" Type="http://schemas.openxmlformats.org/officeDocument/2006/relationships/slide" Target="slide5.xml"/><Relationship Id="rId9" Type="http://schemas.openxmlformats.org/officeDocument/2006/relationships/slide" Target="slide12.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Título"/>
          <p:cNvSpPr>
            <a:spLocks noGrp="1"/>
          </p:cNvSpPr>
          <p:nvPr>
            <p:ph type="ctrTitle"/>
          </p:nvPr>
        </p:nvSpPr>
        <p:spPr/>
        <p:txBody>
          <a:bodyPr/>
          <a:lstStyle/>
          <a:p>
            <a:pPr algn="r" eaLnBrk="1" hangingPunct="1"/>
            <a:r>
              <a:rPr lang="es-ES"/>
              <a:t>MANUAL DE CALIDAD</a:t>
            </a:r>
            <a:endParaRPr lang="es-CO"/>
          </a:p>
        </p:txBody>
      </p:sp>
      <p:sp>
        <p:nvSpPr>
          <p:cNvPr id="4099" name="3 Subtítulo"/>
          <p:cNvSpPr>
            <a:spLocks noGrp="1"/>
          </p:cNvSpPr>
          <p:nvPr>
            <p:ph type="subTitle" idx="1"/>
          </p:nvPr>
        </p:nvSpPr>
        <p:spPr/>
        <p:txBody>
          <a:bodyPr/>
          <a:lstStyle/>
          <a:p>
            <a:pPr algn="r" eaLnBrk="1" hangingPunct="1"/>
            <a:r>
              <a:rPr lang="es-ES" dirty="0"/>
              <a:t>N21-CA-M-01</a:t>
            </a:r>
          </a:p>
          <a:p>
            <a:pPr algn="r" eaLnBrk="1" hangingPunct="1"/>
            <a:r>
              <a:rPr lang="es-ES" dirty="0"/>
              <a:t>V.16</a:t>
            </a:r>
          </a:p>
          <a:p>
            <a:pPr algn="r" eaLnBrk="1" hangingPunct="1"/>
            <a:r>
              <a:rPr lang="es-ES" dirty="0"/>
              <a:t>30/06/2019</a:t>
            </a:r>
            <a:endParaRPr lang="es-CO" dirty="0"/>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idx="4294967295"/>
          </p:nvPr>
        </p:nvSpPr>
        <p:spPr/>
        <p:txBody>
          <a:bodyPr/>
          <a:lstStyle/>
          <a:p>
            <a:pPr algn="ctr" eaLnBrk="1" hangingPunct="1"/>
            <a:r>
              <a:rPr lang="es-ES"/>
              <a:t>VISIÓN</a:t>
            </a:r>
            <a:endParaRPr lang="es-CO"/>
          </a:p>
        </p:txBody>
      </p:sp>
      <p:sp>
        <p:nvSpPr>
          <p:cNvPr id="3" name="2 Marcador de contenido"/>
          <p:cNvSpPr>
            <a:spLocks noGrp="1"/>
          </p:cNvSpPr>
          <p:nvPr>
            <p:ph idx="4294967295"/>
          </p:nvPr>
        </p:nvSpPr>
        <p:spPr/>
        <p:txBody>
          <a:bodyPr/>
          <a:lstStyle/>
          <a:p>
            <a:pPr marL="0" indent="0" algn="just" eaLnBrk="1" hangingPunct="1">
              <a:buFont typeface="Wingdings" pitchFamily="2" charset="2"/>
              <a:buNone/>
              <a:defRPr/>
            </a:pPr>
            <a:endParaRPr lang="es-CO" sz="2800" dirty="0"/>
          </a:p>
          <a:p>
            <a:pPr marL="0" indent="0" algn="just" eaLnBrk="1" hangingPunct="1">
              <a:buFont typeface="Wingdings" pitchFamily="2" charset="2"/>
              <a:buNone/>
              <a:defRPr/>
            </a:pPr>
            <a:r>
              <a:rPr lang="es-CO" sz="2800" dirty="0"/>
              <a:t>Seremos una Notaría que se identifique por la búsqueda permanente de la excelencia en el servicio, mediante el mejoramiento continuo de los procesos, generando altos niveles de satisfacción en nuestros usuarios.</a:t>
            </a:r>
          </a:p>
          <a:p>
            <a:pPr eaLnBrk="1" hangingPunct="1">
              <a:defRPr/>
            </a:pPr>
            <a:endParaRPr lang="es-CO" dirty="0"/>
          </a:p>
          <a:p>
            <a:pPr marL="0" indent="0" eaLnBrk="1" hangingPunct="1">
              <a:buFont typeface="Wingdings" pitchFamily="2" charset="2"/>
              <a:buNone/>
              <a:defRPr/>
            </a:pPr>
            <a:endParaRPr lang="es-CO" dirty="0"/>
          </a:p>
          <a:p>
            <a:pPr eaLnBrk="1" hangingPunct="1">
              <a:defRPr/>
            </a:pPr>
            <a:endParaRPr lang="es-CO" dirty="0"/>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8" name="7 Botón de acción: Inicio">
            <a:hlinkClick r:id="rId2" action="ppaction://hlinksldjump" highlightClick="1"/>
          </p:cNvPr>
          <p:cNvSpPr/>
          <p:nvPr/>
        </p:nvSpPr>
        <p:spPr bwMode="auto">
          <a:xfrm>
            <a:off x="8458200" y="53340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idx="4294967295"/>
          </p:nvPr>
        </p:nvSpPr>
        <p:spPr/>
        <p:txBody>
          <a:bodyPr/>
          <a:lstStyle/>
          <a:p>
            <a:pPr algn="ctr" eaLnBrk="1" hangingPunct="1"/>
            <a:r>
              <a:rPr lang="es-ES"/>
              <a:t>MISIÓN</a:t>
            </a:r>
            <a:endParaRPr lang="es-CO"/>
          </a:p>
        </p:txBody>
      </p:sp>
      <p:sp>
        <p:nvSpPr>
          <p:cNvPr id="12291" name="2 Marcador de contenido"/>
          <p:cNvSpPr>
            <a:spLocks noGrp="1"/>
          </p:cNvSpPr>
          <p:nvPr>
            <p:ph idx="4294967295"/>
          </p:nvPr>
        </p:nvSpPr>
        <p:spPr/>
        <p:txBody>
          <a:bodyPr/>
          <a:lstStyle/>
          <a:p>
            <a:pPr marL="0" indent="0" algn="ctr" eaLnBrk="1" hangingPunct="1">
              <a:buFont typeface="Wingdings" pitchFamily="2" charset="2"/>
              <a:buNone/>
            </a:pPr>
            <a:endParaRPr lang="es-CO"/>
          </a:p>
          <a:p>
            <a:pPr marL="0" indent="0" algn="ctr" eaLnBrk="1" hangingPunct="1">
              <a:buFont typeface="Wingdings" pitchFamily="2" charset="2"/>
              <a:buNone/>
            </a:pPr>
            <a:endParaRPr lang="es-CO"/>
          </a:p>
          <a:p>
            <a:pPr marL="0" indent="0" algn="ctr" eaLnBrk="1" hangingPunct="1">
              <a:buFont typeface="Wingdings" pitchFamily="2" charset="2"/>
              <a:buNone/>
            </a:pPr>
            <a:r>
              <a:rPr lang="es-CO"/>
              <a:t>Prestar la función notarial, dando fe pública de los actos y documentos privados</a:t>
            </a:r>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8" name="7 Botón de acción: Inicio">
            <a:hlinkClick r:id="rId2" action="ppaction://hlinksldjump" highlightClick="1"/>
          </p:cNvPr>
          <p:cNvSpPr/>
          <p:nvPr/>
        </p:nvSpPr>
        <p:spPr bwMode="auto">
          <a:xfrm>
            <a:off x="8458200" y="54102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idx="4294967295"/>
          </p:nvPr>
        </p:nvSpPr>
        <p:spPr/>
        <p:txBody>
          <a:bodyPr/>
          <a:lstStyle/>
          <a:p>
            <a:pPr algn="ctr" eaLnBrk="1" hangingPunct="1"/>
            <a:r>
              <a:rPr lang="es-ES"/>
              <a:t>POLÍTICA DE CALIDAD</a:t>
            </a:r>
            <a:endParaRPr lang="es-CO"/>
          </a:p>
        </p:txBody>
      </p:sp>
      <p:sp>
        <p:nvSpPr>
          <p:cNvPr id="13315" name="2 Marcador de contenido"/>
          <p:cNvSpPr>
            <a:spLocks noGrp="1"/>
          </p:cNvSpPr>
          <p:nvPr>
            <p:ph idx="4294967295"/>
          </p:nvPr>
        </p:nvSpPr>
        <p:spPr>
          <a:xfrm>
            <a:off x="457200" y="1752600"/>
            <a:ext cx="8229600" cy="4191000"/>
          </a:xfrm>
        </p:spPr>
        <p:txBody>
          <a:bodyPr/>
          <a:lstStyle/>
          <a:p>
            <a:pPr marL="0" indent="0" algn="ctr" eaLnBrk="1" hangingPunct="1">
              <a:buFont typeface="Wingdings" pitchFamily="2" charset="2"/>
              <a:buNone/>
            </a:pPr>
            <a:endParaRPr lang="es-CO" dirty="0"/>
          </a:p>
          <a:p>
            <a:pPr marL="0" indent="0" algn="ctr" eaLnBrk="1" hangingPunct="1">
              <a:buFont typeface="Wingdings" pitchFamily="2" charset="2"/>
              <a:buNone/>
            </a:pPr>
            <a:endParaRPr lang="es-CO" dirty="0"/>
          </a:p>
          <a:p>
            <a:pPr marL="0" indent="0" algn="ctr" eaLnBrk="1" hangingPunct="1">
              <a:buFont typeface="Wingdings" pitchFamily="2" charset="2"/>
              <a:buNone/>
            </a:pPr>
            <a:r>
              <a:rPr lang="es-CO" dirty="0"/>
              <a:t>Prestamos la función notarial con calidad, mejorando continuamente  para satisfacer a nuestros usuarios y partes interesadas.</a:t>
            </a:r>
          </a:p>
          <a:p>
            <a:pPr marL="0" indent="0" eaLnBrk="1" hangingPunct="1">
              <a:buFont typeface="Wingdings" pitchFamily="2" charset="2"/>
              <a:buNone/>
            </a:pPr>
            <a:endParaRPr lang="es-CO" dirty="0"/>
          </a:p>
          <a:p>
            <a:pPr marL="0" indent="0" eaLnBrk="1" hangingPunct="1">
              <a:buFont typeface="Wingdings" pitchFamily="2" charset="2"/>
              <a:buNone/>
            </a:pPr>
            <a:endParaRPr lang="es-ES" dirty="0"/>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8" name="7 Botón de acción: Inicio">
            <a:hlinkClick r:id="rId2" action="ppaction://hlinksldjump" highlightClick="1"/>
          </p:cNvPr>
          <p:cNvSpPr/>
          <p:nvPr/>
        </p:nvSpPr>
        <p:spPr bwMode="auto">
          <a:xfrm>
            <a:off x="8458200" y="54102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otón de acción: Inicio">
            <a:hlinkClick r:id="rId2" action="ppaction://hlinksldjump" highlightClick="1"/>
          </p:cNvPr>
          <p:cNvSpPr/>
          <p:nvPr/>
        </p:nvSpPr>
        <p:spPr bwMode="auto">
          <a:xfrm>
            <a:off x="8610600" y="5486400"/>
            <a:ext cx="533400" cy="8382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
        <p:nvSpPr>
          <p:cNvPr id="14338" name="1 Título"/>
          <p:cNvSpPr>
            <a:spLocks noGrp="1"/>
          </p:cNvSpPr>
          <p:nvPr>
            <p:ph type="title" idx="4294967295"/>
          </p:nvPr>
        </p:nvSpPr>
        <p:spPr/>
        <p:txBody>
          <a:bodyPr/>
          <a:lstStyle/>
          <a:p>
            <a:pPr algn="ctr" eaLnBrk="1" hangingPunct="1"/>
            <a:r>
              <a:rPr lang="es-ES" dirty="0"/>
              <a:t>OBJETIVOS DE CALIDAD</a:t>
            </a:r>
            <a:endParaRPr lang="es-CO" dirty="0"/>
          </a:p>
        </p:txBody>
      </p:sp>
      <p:sp>
        <p:nvSpPr>
          <p:cNvPr id="3" name="2 Marcador de contenido"/>
          <p:cNvSpPr>
            <a:spLocks noGrp="1"/>
          </p:cNvSpPr>
          <p:nvPr>
            <p:ph idx="4294967295"/>
          </p:nvPr>
        </p:nvSpPr>
        <p:spPr>
          <a:xfrm>
            <a:off x="457200" y="1981200"/>
            <a:ext cx="8229600" cy="4724400"/>
          </a:xfrm>
        </p:spPr>
        <p:txBody>
          <a:bodyPr/>
          <a:lstStyle/>
          <a:p>
            <a:pPr marL="0" indent="0" algn="just" eaLnBrk="1" hangingPunct="1">
              <a:buNone/>
              <a:defRPr/>
            </a:pPr>
            <a:r>
              <a:rPr lang="es-CO" sz="2800" dirty="0"/>
              <a:t>1. Cumplir las metas internas</a:t>
            </a:r>
          </a:p>
          <a:p>
            <a:pPr marL="0" indent="0" algn="just" eaLnBrk="1" hangingPunct="1">
              <a:buNone/>
              <a:defRPr/>
            </a:pPr>
            <a:endParaRPr lang="es-CO" sz="2800" dirty="0"/>
          </a:p>
          <a:p>
            <a:pPr marL="0" indent="0" algn="just" eaLnBrk="1" hangingPunct="1">
              <a:buFont typeface="Wingdings" pitchFamily="2" charset="2"/>
              <a:buNone/>
              <a:defRPr/>
            </a:pPr>
            <a:r>
              <a:rPr lang="es-CO" sz="2800" dirty="0"/>
              <a:t>2. Garantizar el mejoramiento continuo de nuestro sistema de gestión de calidad. </a:t>
            </a:r>
          </a:p>
          <a:p>
            <a:pPr marL="0" indent="0" algn="just" eaLnBrk="1" hangingPunct="1">
              <a:buFont typeface="Wingdings" pitchFamily="2" charset="2"/>
              <a:buNone/>
              <a:defRPr/>
            </a:pPr>
            <a:endParaRPr lang="es-CO" sz="2800" dirty="0"/>
          </a:p>
          <a:p>
            <a:pPr marL="0" indent="0" algn="just" eaLnBrk="1" hangingPunct="1">
              <a:buFont typeface="Wingdings" pitchFamily="2" charset="2"/>
              <a:buNone/>
              <a:defRPr/>
            </a:pPr>
            <a:r>
              <a:rPr lang="es-CO" sz="2800" dirty="0"/>
              <a:t>3. Garantizar la satisfacción de nuestros usuarios, brindando un excelente servicio, con funcionarios competentes.</a:t>
            </a:r>
          </a:p>
          <a:p>
            <a:pPr eaLnBrk="1" hangingPunct="1">
              <a:defRPr/>
            </a:pPr>
            <a:endParaRPr lang="es-CO" dirty="0"/>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10" name="9 Botón de acción: Inicio">
            <a:hlinkClick r:id="rId2" action="ppaction://hlinksldjump" highlightClick="1"/>
          </p:cNvPr>
          <p:cNvSpPr/>
          <p:nvPr/>
        </p:nvSpPr>
        <p:spPr bwMode="auto">
          <a:xfrm>
            <a:off x="228600" y="5486400"/>
            <a:ext cx="381000" cy="6858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pic>
        <p:nvPicPr>
          <p:cNvPr id="2" name="Imagen 1"/>
          <p:cNvPicPr>
            <a:picLocks noChangeAspect="1"/>
          </p:cNvPicPr>
          <p:nvPr/>
        </p:nvPicPr>
        <p:blipFill>
          <a:blip r:embed="rId3"/>
          <a:stretch>
            <a:fillRect/>
          </a:stretch>
        </p:blipFill>
        <p:spPr>
          <a:xfrm>
            <a:off x="76200" y="1029448"/>
            <a:ext cx="8915400" cy="532293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txBox="1">
            <a:spLocks/>
          </p:cNvSpPr>
          <p:nvPr/>
        </p:nvSpPr>
        <p:spPr bwMode="auto">
          <a:xfrm>
            <a:off x="596900" y="457200"/>
            <a:ext cx="8229600" cy="914400"/>
          </a:xfrm>
          <a:prstGeom prst="rect">
            <a:avLst/>
          </a:prstGeom>
          <a:noFill/>
          <a:ln w="9525">
            <a:noFill/>
            <a:miter lim="800000"/>
            <a:headEnd/>
            <a:tailEnd/>
          </a:ln>
          <a:effectLst/>
        </p:spPr>
        <p:txBody>
          <a:bodyPr anchor="ctr"/>
          <a:lstStyle/>
          <a:p>
            <a:pPr eaLnBrk="0" hangingPunct="0"/>
            <a:r>
              <a:rPr lang="es-ES" sz="2800">
                <a:solidFill>
                  <a:srgbClr val="FF0000"/>
                </a:solidFill>
              </a:rPr>
              <a:t>ESTRUCTURA DOCUMENTAL</a:t>
            </a:r>
            <a:endParaRPr lang="es-CO" sz="2800"/>
          </a:p>
        </p:txBody>
      </p:sp>
      <p:pic>
        <p:nvPicPr>
          <p:cNvPr id="15363" name="Picture 4"/>
          <p:cNvPicPr>
            <a:picLocks noChangeAspect="1" noChangeArrowheads="1"/>
          </p:cNvPicPr>
          <p:nvPr/>
        </p:nvPicPr>
        <p:blipFill>
          <a:blip r:embed="rId2" cstate="print"/>
          <a:srcRect/>
          <a:stretch>
            <a:fillRect/>
          </a:stretch>
        </p:blipFill>
        <p:spPr bwMode="auto">
          <a:xfrm>
            <a:off x="889000" y="1838325"/>
            <a:ext cx="7264400" cy="3876675"/>
          </a:xfrm>
          <a:prstGeom prst="rect">
            <a:avLst/>
          </a:prstGeom>
          <a:noFill/>
          <a:ln w="9525">
            <a:noFill/>
            <a:miter lim="800000"/>
            <a:headEnd/>
            <a:tailEnd/>
          </a:ln>
          <a:effectLst/>
        </p:spPr>
      </p:pic>
      <p:sp>
        <p:nvSpPr>
          <p:cNvPr id="5" name="4 Botón de acción: Inicio">
            <a:hlinkClick r:id="rId3" action="ppaction://hlinksldjump" highlightClick="1"/>
          </p:cNvPr>
          <p:cNvSpPr/>
          <p:nvPr/>
        </p:nvSpPr>
        <p:spPr bwMode="auto">
          <a:xfrm>
            <a:off x="8458200" y="52578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57200" y="1219200"/>
            <a:ext cx="8229600" cy="5181600"/>
          </a:xfrm>
        </p:spPr>
        <p:txBody>
          <a:bodyPr/>
          <a:lstStyle/>
          <a:p>
            <a:pPr marL="0" indent="0">
              <a:buFont typeface="Wingdings" pitchFamily="2" charset="2"/>
              <a:buNone/>
              <a:defRPr/>
            </a:pPr>
            <a:r>
              <a:rPr lang="es-CO" sz="2000" dirty="0"/>
              <a:t>La interacción de los procesos se puede visualizar a través del  </a:t>
            </a:r>
            <a:r>
              <a:rPr lang="es-CO" sz="2000" b="1" i="1" dirty="0"/>
              <a:t>Mapa de Procesos </a:t>
            </a:r>
            <a:r>
              <a:rPr lang="es-CO" sz="2000" dirty="0"/>
              <a:t>y las </a:t>
            </a:r>
            <a:r>
              <a:rPr lang="es-CO" sz="2000" b="1" i="1" dirty="0"/>
              <a:t>Caracterizaciones de proceso,  </a:t>
            </a:r>
            <a:r>
              <a:rPr lang="es-CO" sz="2000" dirty="0"/>
              <a:t>que describen  las principales actividades, los enlaces a procedimientos, registros  y aspectos legales pertinentes.</a:t>
            </a:r>
          </a:p>
          <a:p>
            <a:pPr>
              <a:defRPr/>
            </a:pPr>
            <a:endParaRPr lang="es-CO" sz="2000" dirty="0"/>
          </a:p>
          <a:p>
            <a:pPr>
              <a:defRPr/>
            </a:pPr>
            <a:r>
              <a:rPr lang="es-ES" sz="2000" b="1" i="1" dirty="0" err="1"/>
              <a:t>N21</a:t>
            </a:r>
            <a:r>
              <a:rPr lang="es-ES" sz="2000" b="1" i="1" dirty="0"/>
              <a:t>-CA-Q-02 Plan de Calidad de Normas</a:t>
            </a:r>
            <a:r>
              <a:rPr lang="es-ES" sz="2000" dirty="0"/>
              <a:t>, que contiene las normas que rige la prestación del servicio Notarial</a:t>
            </a:r>
          </a:p>
          <a:p>
            <a:pPr marL="0" indent="0">
              <a:buFont typeface="Wingdings" pitchFamily="2" charset="2"/>
              <a:buNone/>
              <a:defRPr/>
            </a:pPr>
            <a:endParaRPr lang="es-ES" sz="2000" dirty="0"/>
          </a:p>
          <a:p>
            <a:pPr>
              <a:defRPr/>
            </a:pPr>
            <a:r>
              <a:rPr lang="es-ES" sz="2000" b="1" dirty="0" err="1"/>
              <a:t>N21</a:t>
            </a:r>
            <a:r>
              <a:rPr lang="es-ES" sz="2000" b="1" dirty="0"/>
              <a:t>-SN-Q-01 Plan de Calidad de Requisitos para acceder a  los Servicios Notariales</a:t>
            </a:r>
            <a:r>
              <a:rPr lang="es-ES" sz="2000" dirty="0"/>
              <a:t>, donde encontramos los requisitos y vigencias de los documentos requeridos para realizar los diferentes tramites en la Notaria</a:t>
            </a:r>
            <a:endParaRPr lang="es-CO" sz="2000" dirty="0"/>
          </a:p>
        </p:txBody>
      </p:sp>
      <p:sp>
        <p:nvSpPr>
          <p:cNvPr id="4" name="3 Botón de acción: Inicio">
            <a:hlinkClick r:id="rId2" action="ppaction://hlinksldjump" highlightClick="1"/>
          </p:cNvPr>
          <p:cNvSpPr/>
          <p:nvPr/>
        </p:nvSpPr>
        <p:spPr bwMode="auto">
          <a:xfrm>
            <a:off x="8458200" y="51054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pie de página"/>
          <p:cNvSpPr>
            <a:spLocks noGrp="1"/>
          </p:cNvSpPr>
          <p:nvPr>
            <p:ph type="ftr" sz="quarter" idx="10"/>
          </p:nvPr>
        </p:nvSpPr>
        <p:spPr>
          <a:noFill/>
          <a:ln>
            <a:miter lim="800000"/>
            <a:headEnd/>
            <a:tailEnd/>
          </a:ln>
        </p:spPr>
        <p:txBody>
          <a:bodyPr/>
          <a:lstStyle/>
          <a:p>
            <a:r>
              <a:rPr lang="es-ES"/>
              <a:t>REVISÓ</a:t>
            </a:r>
          </a:p>
        </p:txBody>
      </p:sp>
      <p:sp>
        <p:nvSpPr>
          <p:cNvPr id="21560" name="Rectangle 1080"/>
          <p:cNvSpPr>
            <a:spLocks noChangeArrowheads="1"/>
          </p:cNvSpPr>
          <p:nvPr/>
        </p:nvSpPr>
        <p:spPr bwMode="auto">
          <a:xfrm>
            <a:off x="1600200" y="1905000"/>
            <a:ext cx="5715000" cy="4800600"/>
          </a:xfrm>
          <a:prstGeom prst="rect">
            <a:avLst/>
          </a:prstGeom>
          <a:solidFill>
            <a:srgbClr val="99CC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s-CO">
              <a:effectLst>
                <a:outerShdw blurRad="38100" dist="38100" dir="2700000" algn="tl">
                  <a:srgbClr val="000000">
                    <a:alpha val="43137"/>
                  </a:srgbClr>
                </a:outerShdw>
              </a:effectLst>
            </a:endParaRPr>
          </a:p>
        </p:txBody>
      </p:sp>
      <p:sp>
        <p:nvSpPr>
          <p:cNvPr id="21570" name="Rectangle 1090"/>
          <p:cNvSpPr>
            <a:spLocks noChangeArrowheads="1"/>
          </p:cNvSpPr>
          <p:nvPr/>
        </p:nvSpPr>
        <p:spPr bwMode="auto">
          <a:xfrm>
            <a:off x="2514600" y="5562600"/>
            <a:ext cx="4114800" cy="914400"/>
          </a:xfrm>
          <a:prstGeom prst="rect">
            <a:avLst/>
          </a:prstGeom>
          <a:solidFill>
            <a:srgbClr val="CCFFFF"/>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s-CO">
              <a:effectLst>
                <a:outerShdw blurRad="38100" dist="38100" dir="2700000" algn="tl">
                  <a:srgbClr val="000000">
                    <a:alpha val="43137"/>
                  </a:srgbClr>
                </a:outerShdw>
              </a:effectLst>
            </a:endParaRPr>
          </a:p>
        </p:txBody>
      </p:sp>
      <p:sp>
        <p:nvSpPr>
          <p:cNvPr id="21569" name="Rectangle 1089"/>
          <p:cNvSpPr>
            <a:spLocks noChangeArrowheads="1"/>
          </p:cNvSpPr>
          <p:nvPr/>
        </p:nvSpPr>
        <p:spPr bwMode="auto">
          <a:xfrm>
            <a:off x="2362200" y="2057400"/>
            <a:ext cx="4114800" cy="838200"/>
          </a:xfrm>
          <a:prstGeom prst="rect">
            <a:avLst/>
          </a:prstGeom>
          <a:solidFill>
            <a:srgbClr val="FFFF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FF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s-CO">
              <a:effectLst>
                <a:outerShdw blurRad="38100" dist="38100" dir="2700000" algn="tl">
                  <a:srgbClr val="000000">
                    <a:alpha val="43137"/>
                  </a:srgbClr>
                </a:outerShdw>
              </a:effectLst>
            </a:endParaRPr>
          </a:p>
        </p:txBody>
      </p:sp>
      <p:sp>
        <p:nvSpPr>
          <p:cNvPr id="21556" name="Rectangle 1076"/>
          <p:cNvSpPr>
            <a:spLocks noChangeArrowheads="1"/>
          </p:cNvSpPr>
          <p:nvPr/>
        </p:nvSpPr>
        <p:spPr bwMode="auto">
          <a:xfrm>
            <a:off x="0" y="1905000"/>
            <a:ext cx="1143000" cy="4800600"/>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r>
              <a:rPr lang="es-MX" sz="800">
                <a:effectLst>
                  <a:outerShdw blurRad="38100" dist="38100" dir="2700000" algn="tl">
                    <a:srgbClr val="FFFFFF"/>
                  </a:outerShdw>
                </a:effectLst>
                <a:latin typeface="Tahoma" pitchFamily="34" charset="0"/>
              </a:rPr>
              <a:t>    </a:t>
            </a:r>
            <a:endParaRPr lang="es-ES" sz="800">
              <a:effectLst>
                <a:outerShdw blurRad="38100" dist="38100" dir="2700000" algn="tl">
                  <a:srgbClr val="FFFFFF"/>
                </a:outerShdw>
              </a:effectLst>
              <a:latin typeface="Tahoma" pitchFamily="34" charset="0"/>
            </a:endParaRPr>
          </a:p>
        </p:txBody>
      </p:sp>
      <p:sp>
        <p:nvSpPr>
          <p:cNvPr id="21557" name="Text Box 1077"/>
          <p:cNvSpPr txBox="1">
            <a:spLocks noChangeArrowheads="1"/>
          </p:cNvSpPr>
          <p:nvPr/>
        </p:nvSpPr>
        <p:spPr bwMode="auto">
          <a:xfrm>
            <a:off x="228600" y="3886200"/>
            <a:ext cx="838200" cy="5588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s-MX" sz="1000">
              <a:solidFill>
                <a:srgbClr val="000000"/>
              </a:solidFill>
              <a:effectLst>
                <a:outerShdw blurRad="38100" dist="38100" dir="2700000" algn="tl">
                  <a:srgbClr val="FFFFFF"/>
                </a:outerShdw>
              </a:effectLst>
            </a:endParaRPr>
          </a:p>
          <a:p>
            <a:pPr>
              <a:defRPr/>
            </a:pPr>
            <a:r>
              <a:rPr lang="es-MX" sz="1000">
                <a:solidFill>
                  <a:srgbClr val="000000"/>
                </a:solidFill>
                <a:effectLst>
                  <a:outerShdw blurRad="38100" dist="38100" dir="2700000" algn="tl">
                    <a:srgbClr val="FFFFFF"/>
                  </a:outerShdw>
                </a:effectLst>
              </a:rPr>
              <a:t>Usuarios</a:t>
            </a:r>
          </a:p>
          <a:p>
            <a:pPr>
              <a:defRPr/>
            </a:pPr>
            <a:endParaRPr lang="es-ES" sz="1000">
              <a:effectLst>
                <a:outerShdw blurRad="38100" dist="38100" dir="2700000" algn="tl">
                  <a:srgbClr val="FFFFFF"/>
                </a:outerShdw>
              </a:effectLst>
            </a:endParaRPr>
          </a:p>
        </p:txBody>
      </p:sp>
      <p:sp>
        <p:nvSpPr>
          <p:cNvPr id="21558" name="Text Box 1078"/>
          <p:cNvSpPr txBox="1">
            <a:spLocks noChangeArrowheads="1"/>
          </p:cNvSpPr>
          <p:nvPr/>
        </p:nvSpPr>
        <p:spPr bwMode="auto">
          <a:xfrm>
            <a:off x="200025" y="2366963"/>
            <a:ext cx="714375" cy="223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defRPr/>
            </a:pPr>
            <a:r>
              <a:rPr lang="es-CO" sz="800">
                <a:effectLst>
                  <a:outerShdw blurRad="38100" dist="38100" dir="2700000" algn="tl">
                    <a:srgbClr val="C0C0C0"/>
                  </a:outerShdw>
                </a:effectLst>
              </a:rPr>
              <a:t>Requisitos</a:t>
            </a:r>
            <a:endParaRPr lang="es-ES" sz="800">
              <a:effectLst>
                <a:outerShdw blurRad="38100" dist="38100" dir="2700000" algn="tl">
                  <a:srgbClr val="C0C0C0"/>
                </a:outerShdw>
              </a:effectLst>
            </a:endParaRPr>
          </a:p>
        </p:txBody>
      </p:sp>
      <p:sp>
        <p:nvSpPr>
          <p:cNvPr id="21509" name="Rectangle 1029"/>
          <p:cNvSpPr>
            <a:spLocks noChangeArrowheads="1"/>
          </p:cNvSpPr>
          <p:nvPr/>
        </p:nvSpPr>
        <p:spPr bwMode="auto">
          <a:xfrm>
            <a:off x="4411663" y="3983038"/>
            <a:ext cx="19780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s-CO">
              <a:effectLst>
                <a:outerShdw blurRad="38100" dist="38100" dir="2700000" algn="tl">
                  <a:srgbClr val="000000">
                    <a:alpha val="43137"/>
                  </a:srgbClr>
                </a:outerShdw>
              </a:effectLst>
            </a:endParaRPr>
          </a:p>
        </p:txBody>
      </p:sp>
      <p:sp>
        <p:nvSpPr>
          <p:cNvPr id="21510" name="Rectangle 1030"/>
          <p:cNvSpPr>
            <a:spLocks noChangeArrowheads="1"/>
          </p:cNvSpPr>
          <p:nvPr/>
        </p:nvSpPr>
        <p:spPr bwMode="auto">
          <a:xfrm>
            <a:off x="903288" y="1143000"/>
            <a:ext cx="7321550" cy="412750"/>
          </a:xfrm>
          <a:prstGeom prst="rect">
            <a:avLst/>
          </a:prstGeom>
          <a:solidFill>
            <a:srgbClr val="990099"/>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r>
              <a:rPr lang="es-CO" sz="1200">
                <a:solidFill>
                  <a:schemeClr val="bg1"/>
                </a:solidFill>
                <a:effectLst>
                  <a:outerShdw blurRad="38100" dist="38100" dir="2700000" algn="tl">
                    <a:srgbClr val="000000"/>
                  </a:outerShdw>
                </a:effectLst>
              </a:rPr>
              <a:t>Mejora Continua del Sistema de Gestión de la Calidad</a:t>
            </a:r>
            <a:endParaRPr lang="es-ES" sz="1000">
              <a:solidFill>
                <a:schemeClr val="bg1"/>
              </a:solidFill>
              <a:effectLst>
                <a:outerShdw blurRad="38100" dist="38100" dir="2700000" algn="tl">
                  <a:srgbClr val="000000"/>
                </a:outerShdw>
              </a:effectLst>
            </a:endParaRPr>
          </a:p>
        </p:txBody>
      </p:sp>
      <p:sp>
        <p:nvSpPr>
          <p:cNvPr id="21535" name="Rectangle 1055"/>
          <p:cNvSpPr>
            <a:spLocks noChangeArrowheads="1"/>
          </p:cNvSpPr>
          <p:nvPr/>
        </p:nvSpPr>
        <p:spPr bwMode="auto">
          <a:xfrm>
            <a:off x="7696200" y="1905000"/>
            <a:ext cx="1143000" cy="4724400"/>
          </a:xfrm>
          <a:prstGeom prst="rect">
            <a:avLst/>
          </a:prstGeom>
          <a:solidFill>
            <a:srgbClr val="FF99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99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r>
              <a:rPr lang="es-MX" sz="800">
                <a:effectLst>
                  <a:outerShdw blurRad="38100" dist="38100" dir="2700000" algn="tl">
                    <a:srgbClr val="FFFFFF"/>
                  </a:outerShdw>
                </a:effectLst>
                <a:latin typeface="Tahoma" pitchFamily="34" charset="0"/>
              </a:rPr>
              <a:t>    </a:t>
            </a:r>
            <a:endParaRPr lang="es-ES" sz="800">
              <a:effectLst>
                <a:outerShdw blurRad="38100" dist="38100" dir="2700000" algn="tl">
                  <a:srgbClr val="FFFFFF"/>
                </a:outerShdw>
              </a:effectLst>
              <a:latin typeface="Tahoma" pitchFamily="34" charset="0"/>
            </a:endParaRPr>
          </a:p>
        </p:txBody>
      </p:sp>
      <p:sp>
        <p:nvSpPr>
          <p:cNvPr id="21537" name="Text Box 1057"/>
          <p:cNvSpPr txBox="1">
            <a:spLocks noChangeArrowheads="1"/>
          </p:cNvSpPr>
          <p:nvPr/>
        </p:nvSpPr>
        <p:spPr bwMode="auto">
          <a:xfrm>
            <a:off x="7848600" y="6100763"/>
            <a:ext cx="838200" cy="2238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800">
                <a:effectLst>
                  <a:outerShdw blurRad="38100" dist="38100" dir="2700000" algn="tl">
                    <a:srgbClr val="C0C0C0"/>
                  </a:outerShdw>
                </a:effectLst>
              </a:rPr>
              <a:t>Satisfacción</a:t>
            </a:r>
            <a:endParaRPr lang="es-ES" sz="800">
              <a:effectLst>
                <a:outerShdw blurRad="38100" dist="38100" dir="2700000" algn="tl">
                  <a:srgbClr val="C0C0C0"/>
                </a:outerShdw>
              </a:effectLst>
            </a:endParaRPr>
          </a:p>
        </p:txBody>
      </p:sp>
      <p:sp>
        <p:nvSpPr>
          <p:cNvPr id="21511" name="Oval 1031"/>
          <p:cNvSpPr>
            <a:spLocks noChangeArrowheads="1"/>
          </p:cNvSpPr>
          <p:nvPr/>
        </p:nvSpPr>
        <p:spPr bwMode="auto">
          <a:xfrm>
            <a:off x="2590800" y="2667000"/>
            <a:ext cx="3429000" cy="2895600"/>
          </a:xfrm>
          <a:prstGeom prst="ellipse">
            <a:avLst/>
          </a:prstGeom>
          <a:solidFill>
            <a:srgbClr val="FFCC99"/>
          </a:solidFill>
          <a:ln w="9525">
            <a:round/>
            <a:headEnd/>
            <a:tailEnd/>
          </a:ln>
          <a:effectLst/>
          <a:scene3d>
            <a:camera prst="legacyObliqueTopRight"/>
            <a:lightRig rig="legacyFlat3" dir="b"/>
          </a:scene3d>
          <a:sp3d extrusionH="887400" prstMaterial="legacyMatte">
            <a:bevelT w="13500" h="13500" prst="angle"/>
            <a:bevelB w="13500" h="13500" prst="angle"/>
            <a:extrusionClr>
              <a:srgbClr val="FFCC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defRPr/>
            </a:pPr>
            <a:endParaRPr lang="es-CO">
              <a:effectLst>
                <a:outerShdw blurRad="38100" dist="38100" dir="2700000" algn="tl">
                  <a:srgbClr val="000000">
                    <a:alpha val="43137"/>
                  </a:srgbClr>
                </a:outerShdw>
              </a:effectLst>
            </a:endParaRPr>
          </a:p>
        </p:txBody>
      </p:sp>
      <p:sp>
        <p:nvSpPr>
          <p:cNvPr id="21518" name="AutoShape 1038"/>
          <p:cNvSpPr>
            <a:spLocks noChangeArrowheads="1"/>
          </p:cNvSpPr>
          <p:nvPr/>
        </p:nvSpPr>
        <p:spPr bwMode="auto">
          <a:xfrm rot="-10135542">
            <a:off x="6934200" y="1143000"/>
            <a:ext cx="608013" cy="1890713"/>
          </a:xfrm>
          <a:prstGeom prst="curvedRightArrow">
            <a:avLst>
              <a:gd name="adj1" fmla="val 62193"/>
              <a:gd name="adj2" fmla="val 124386"/>
              <a:gd name="adj3" fmla="val 33333"/>
            </a:avLst>
          </a:prstGeom>
          <a:solidFill>
            <a:srgbClr val="FF9933"/>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21571" name="AutoShape 1091">
            <a:hlinkClick r:id="rId3" action="ppaction://hlinksldjump"/>
          </p:cNvPr>
          <p:cNvSpPr>
            <a:spLocks noChangeArrowheads="1"/>
          </p:cNvSpPr>
          <p:nvPr/>
        </p:nvSpPr>
        <p:spPr bwMode="auto">
          <a:xfrm>
            <a:off x="2819400" y="5721350"/>
            <a:ext cx="898525" cy="374650"/>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800">
                <a:effectLst>
                  <a:outerShdw blurRad="38100" dist="38100" dir="2700000" algn="tl">
                    <a:srgbClr val="FFFFFF"/>
                  </a:outerShdw>
                </a:effectLst>
              </a:rPr>
              <a:t>Talento Humano</a:t>
            </a:r>
            <a:endParaRPr lang="es-ES" sz="800">
              <a:effectLst>
                <a:outerShdw blurRad="38100" dist="38100" dir="2700000" algn="tl">
                  <a:srgbClr val="FFFFFF"/>
                </a:outerShdw>
              </a:effectLst>
            </a:endParaRPr>
          </a:p>
        </p:txBody>
      </p:sp>
      <p:sp>
        <p:nvSpPr>
          <p:cNvPr id="21572" name="AutoShape 1092">
            <a:hlinkClick r:id="rId4" action="ppaction://hlinksldjump"/>
          </p:cNvPr>
          <p:cNvSpPr>
            <a:spLocks noChangeArrowheads="1"/>
          </p:cNvSpPr>
          <p:nvPr/>
        </p:nvSpPr>
        <p:spPr bwMode="auto">
          <a:xfrm>
            <a:off x="4044950" y="6010275"/>
            <a:ext cx="893763" cy="373063"/>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800" dirty="0">
                <a:effectLst>
                  <a:outerShdw blurRad="38100" dist="38100" dir="2700000" algn="tl">
                    <a:srgbClr val="FFFFFF"/>
                  </a:outerShdw>
                </a:effectLst>
              </a:rPr>
              <a:t>Gestión de Calidad</a:t>
            </a:r>
            <a:endParaRPr lang="es-ES" sz="800" dirty="0">
              <a:effectLst>
                <a:outerShdw blurRad="38100" dist="38100" dir="2700000" algn="tl">
                  <a:srgbClr val="FFFFFF"/>
                </a:outerShdw>
              </a:effectLst>
            </a:endParaRPr>
          </a:p>
        </p:txBody>
      </p:sp>
      <p:sp>
        <p:nvSpPr>
          <p:cNvPr id="21573" name="AutoShape 1093">
            <a:hlinkClick r:id="rId5" action="ppaction://hlinksldjump"/>
          </p:cNvPr>
          <p:cNvSpPr>
            <a:spLocks noChangeArrowheads="1"/>
          </p:cNvSpPr>
          <p:nvPr/>
        </p:nvSpPr>
        <p:spPr bwMode="auto">
          <a:xfrm>
            <a:off x="5334000" y="5791200"/>
            <a:ext cx="962025" cy="239713"/>
          </a:xfrm>
          <a:prstGeom prst="roundRect">
            <a:avLst>
              <a:gd name="adj" fmla="val 16667"/>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800">
                <a:effectLst>
                  <a:outerShdw blurRad="38100" dist="38100" dir="2700000" algn="tl">
                    <a:srgbClr val="FFFFFF"/>
                  </a:outerShdw>
                </a:effectLst>
              </a:rPr>
              <a:t>Administración</a:t>
            </a:r>
            <a:endParaRPr lang="es-ES" sz="800" dirty="0">
              <a:effectLst>
                <a:outerShdw blurRad="38100" dist="38100" dir="2700000" algn="tl">
                  <a:srgbClr val="FFFFFF"/>
                </a:outerShdw>
              </a:effectLst>
            </a:endParaRPr>
          </a:p>
        </p:txBody>
      </p:sp>
      <p:sp>
        <p:nvSpPr>
          <p:cNvPr id="21575" name="AutoShape 1095">
            <a:hlinkClick r:id="rId6" action="ppaction://hlinksldjump"/>
          </p:cNvPr>
          <p:cNvSpPr>
            <a:spLocks noChangeArrowheads="1"/>
          </p:cNvSpPr>
          <p:nvPr/>
        </p:nvSpPr>
        <p:spPr bwMode="auto">
          <a:xfrm>
            <a:off x="3886200" y="2133600"/>
            <a:ext cx="1295400" cy="239713"/>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800" dirty="0">
                <a:effectLst>
                  <a:outerShdw blurRad="38100" dist="38100" dir="2700000" algn="tl">
                    <a:srgbClr val="FFFFFF"/>
                  </a:outerShdw>
                </a:effectLst>
              </a:rPr>
              <a:t>Gestión Estratégica</a:t>
            </a:r>
            <a:endParaRPr lang="es-ES" sz="800" dirty="0">
              <a:effectLst>
                <a:outerShdw blurRad="38100" dist="38100" dir="2700000" algn="tl">
                  <a:srgbClr val="FFFFFF"/>
                </a:outerShdw>
              </a:effectLst>
            </a:endParaRPr>
          </a:p>
        </p:txBody>
      </p:sp>
      <p:sp>
        <p:nvSpPr>
          <p:cNvPr id="21580" name="Text Box 1100"/>
          <p:cNvSpPr txBox="1">
            <a:spLocks noChangeArrowheads="1"/>
          </p:cNvSpPr>
          <p:nvPr/>
        </p:nvSpPr>
        <p:spPr bwMode="auto">
          <a:xfrm>
            <a:off x="7848600" y="3962400"/>
            <a:ext cx="838200" cy="55880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endParaRPr lang="es-MX" sz="1000">
              <a:solidFill>
                <a:srgbClr val="000000"/>
              </a:solidFill>
              <a:effectLst>
                <a:outerShdw blurRad="38100" dist="38100" dir="2700000" algn="tl">
                  <a:srgbClr val="FFFFFF"/>
                </a:outerShdw>
              </a:effectLst>
            </a:endParaRPr>
          </a:p>
          <a:p>
            <a:pPr>
              <a:defRPr/>
            </a:pPr>
            <a:r>
              <a:rPr lang="es-MX" sz="1000">
                <a:solidFill>
                  <a:srgbClr val="000000"/>
                </a:solidFill>
                <a:effectLst>
                  <a:outerShdw blurRad="38100" dist="38100" dir="2700000" algn="tl">
                    <a:srgbClr val="FFFFFF"/>
                  </a:outerShdw>
                </a:effectLst>
              </a:rPr>
              <a:t>Usuarios</a:t>
            </a:r>
          </a:p>
          <a:p>
            <a:pPr>
              <a:defRPr/>
            </a:pPr>
            <a:endParaRPr lang="es-ES" sz="1000">
              <a:effectLst>
                <a:outerShdw blurRad="38100" dist="38100" dir="2700000" algn="tl">
                  <a:srgbClr val="FFFFFF"/>
                </a:outerShdw>
              </a:effectLst>
            </a:endParaRPr>
          </a:p>
        </p:txBody>
      </p:sp>
      <p:sp>
        <p:nvSpPr>
          <p:cNvPr id="21582" name="AutoShape 1102"/>
          <p:cNvSpPr>
            <a:spLocks noChangeArrowheads="1"/>
          </p:cNvSpPr>
          <p:nvPr/>
        </p:nvSpPr>
        <p:spPr bwMode="auto">
          <a:xfrm>
            <a:off x="6296025" y="3648075"/>
            <a:ext cx="1382713" cy="982663"/>
          </a:xfrm>
          <a:prstGeom prst="rightArrow">
            <a:avLst>
              <a:gd name="adj1" fmla="val 50000"/>
              <a:gd name="adj2" fmla="val 2500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ES_tradnl" sz="900">
              <a:effectLst>
                <a:outerShdw blurRad="38100" dist="38100" dir="2700000" algn="tl">
                  <a:srgbClr val="FFFFFF"/>
                </a:outerShdw>
              </a:effectLst>
            </a:endParaRPr>
          </a:p>
        </p:txBody>
      </p:sp>
      <p:cxnSp>
        <p:nvCxnSpPr>
          <p:cNvPr id="17429" name="AutoShape 1109"/>
          <p:cNvCxnSpPr>
            <a:cxnSpLocks noChangeShapeType="1"/>
            <a:stCxn id="21570" idx="2"/>
          </p:cNvCxnSpPr>
          <p:nvPr/>
        </p:nvCxnSpPr>
        <p:spPr bwMode="auto">
          <a:xfrm rot="5400000" flipH="1" flipV="1">
            <a:off x="6092032" y="4717256"/>
            <a:ext cx="239712" cy="3279775"/>
          </a:xfrm>
          <a:prstGeom prst="bentConnector4">
            <a:avLst>
              <a:gd name="adj1" fmla="val -48347"/>
              <a:gd name="adj2" fmla="val 81366"/>
            </a:avLst>
          </a:prstGeom>
          <a:noFill/>
          <a:ln w="9525">
            <a:solidFill>
              <a:schemeClr val="tx1"/>
            </a:solidFill>
            <a:prstDash val="dash"/>
            <a:miter lim="800000"/>
            <a:headEnd type="triangle" w="med" len="med"/>
            <a:tailEnd type="triangle" w="med" len="med"/>
          </a:ln>
          <a:effectLst/>
        </p:spPr>
      </p:cxnSp>
      <p:sp>
        <p:nvSpPr>
          <p:cNvPr id="17430" name="AutoShape 1113"/>
          <p:cNvSpPr>
            <a:spLocks noChangeArrowheads="1"/>
          </p:cNvSpPr>
          <p:nvPr/>
        </p:nvSpPr>
        <p:spPr bwMode="auto">
          <a:xfrm>
            <a:off x="1143000" y="3733800"/>
            <a:ext cx="1295400" cy="914400"/>
          </a:xfrm>
          <a:prstGeom prst="rightArrow">
            <a:avLst>
              <a:gd name="adj1" fmla="val 50000"/>
              <a:gd name="adj2" fmla="val 28123"/>
            </a:avLst>
          </a:prstGeom>
          <a:solidFill>
            <a:srgbClr val="008080"/>
          </a:solidFill>
          <a:ln w="9525">
            <a:solidFill>
              <a:schemeClr val="tx1"/>
            </a:solidFill>
            <a:miter lim="800000"/>
            <a:headEnd/>
            <a:tailEnd/>
          </a:ln>
          <a:effectLst/>
        </p:spPr>
        <p:txBody>
          <a:bodyPr wrap="none" anchor="ctr"/>
          <a:lstStyle/>
          <a:p>
            <a:r>
              <a:rPr lang="es-ES_tradnl" sz="900">
                <a:solidFill>
                  <a:schemeClr val="bg1"/>
                </a:solidFill>
              </a:rPr>
              <a:t>Recepción de la </a:t>
            </a:r>
          </a:p>
          <a:p>
            <a:r>
              <a:rPr lang="es-ES_tradnl" sz="900">
                <a:solidFill>
                  <a:schemeClr val="bg1"/>
                </a:solidFill>
              </a:rPr>
              <a:t>solicitud del servicio</a:t>
            </a:r>
          </a:p>
          <a:p>
            <a:r>
              <a:rPr lang="es-ES_tradnl" sz="900">
                <a:solidFill>
                  <a:schemeClr val="bg1"/>
                </a:solidFill>
              </a:rPr>
              <a:t>(Requisitos)</a:t>
            </a:r>
          </a:p>
        </p:txBody>
      </p:sp>
      <p:sp>
        <p:nvSpPr>
          <p:cNvPr id="21597" name="AutoShape 1117"/>
          <p:cNvSpPr>
            <a:spLocks noChangeArrowheads="1"/>
          </p:cNvSpPr>
          <p:nvPr/>
        </p:nvSpPr>
        <p:spPr bwMode="auto">
          <a:xfrm rot="-5400000">
            <a:off x="4229100" y="5219700"/>
            <a:ext cx="381000" cy="762000"/>
          </a:xfrm>
          <a:prstGeom prst="notchedRightArrow">
            <a:avLst>
              <a:gd name="adj1" fmla="val 56676"/>
              <a:gd name="adj2" fmla="val 47222"/>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21598" name="AutoShape 1118"/>
          <p:cNvSpPr>
            <a:spLocks noChangeArrowheads="1"/>
          </p:cNvSpPr>
          <p:nvPr/>
        </p:nvSpPr>
        <p:spPr bwMode="auto">
          <a:xfrm rot="-16200000">
            <a:off x="4343400" y="2362200"/>
            <a:ext cx="304800" cy="304800"/>
          </a:xfrm>
          <a:prstGeom prst="notchedRightArrow">
            <a:avLst>
              <a:gd name="adj1" fmla="val 56676"/>
              <a:gd name="adj2" fmla="val 47222"/>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21607" name="AutoShape 1127"/>
          <p:cNvSpPr>
            <a:spLocks noChangeArrowheads="1"/>
          </p:cNvSpPr>
          <p:nvPr/>
        </p:nvSpPr>
        <p:spPr bwMode="auto">
          <a:xfrm rot="16630597">
            <a:off x="2215356" y="2616994"/>
            <a:ext cx="973138" cy="381000"/>
          </a:xfrm>
          <a:prstGeom prst="curvedDownArrow">
            <a:avLst>
              <a:gd name="adj1" fmla="val 51083"/>
              <a:gd name="adj2" fmla="val 1021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21608" name="AutoShape 1128"/>
          <p:cNvSpPr>
            <a:spLocks noChangeArrowheads="1"/>
          </p:cNvSpPr>
          <p:nvPr/>
        </p:nvSpPr>
        <p:spPr bwMode="auto">
          <a:xfrm rot="4158511">
            <a:off x="5616575" y="2613025"/>
            <a:ext cx="1116013" cy="461963"/>
          </a:xfrm>
          <a:prstGeom prst="curvedDownArrow">
            <a:avLst>
              <a:gd name="adj1" fmla="val 48316"/>
              <a:gd name="adj2" fmla="val 96632"/>
              <a:gd name="adj3" fmla="val 742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s-CO">
              <a:effectLst>
                <a:outerShdw blurRad="38100" dist="38100" dir="2700000" algn="tl">
                  <a:srgbClr val="000000">
                    <a:alpha val="43137"/>
                  </a:srgbClr>
                </a:outerShdw>
              </a:effectLst>
            </a:endParaRPr>
          </a:p>
        </p:txBody>
      </p:sp>
      <p:sp>
        <p:nvSpPr>
          <p:cNvPr id="21611" name="AutoShape 1131"/>
          <p:cNvSpPr>
            <a:spLocks noChangeArrowheads="1"/>
          </p:cNvSpPr>
          <p:nvPr/>
        </p:nvSpPr>
        <p:spPr bwMode="auto">
          <a:xfrm>
            <a:off x="2951163" y="3382963"/>
            <a:ext cx="2809875" cy="1643062"/>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defRPr/>
            </a:pPr>
            <a:r>
              <a:rPr lang="es-CO" sz="1050" dirty="0">
                <a:solidFill>
                  <a:srgbClr val="008000"/>
                </a:solidFill>
              </a:rPr>
              <a:t>Trámites Notariales</a:t>
            </a:r>
            <a:r>
              <a:rPr lang="es-CO" sz="800" dirty="0">
                <a:solidFill>
                  <a:srgbClr val="008000"/>
                </a:solidFill>
              </a:rPr>
              <a:t>:</a:t>
            </a:r>
            <a:endParaRPr lang="es-CO" sz="800" dirty="0"/>
          </a:p>
          <a:p>
            <a:pPr>
              <a:buFontTx/>
              <a:buChar char="•"/>
              <a:defRPr/>
            </a:pPr>
            <a:endParaRPr lang="es-CO" sz="800" dirty="0"/>
          </a:p>
          <a:p>
            <a:pPr>
              <a:buFontTx/>
              <a:buChar char="•"/>
              <a:defRPr/>
            </a:pPr>
            <a:endParaRPr lang="es-CO" sz="800" dirty="0"/>
          </a:p>
          <a:p>
            <a:pPr>
              <a:buFontTx/>
              <a:buChar char="•"/>
              <a:defRPr/>
            </a:pPr>
            <a:endParaRPr lang="es-CO" sz="800" dirty="0"/>
          </a:p>
          <a:p>
            <a:pPr>
              <a:buFontTx/>
              <a:buChar char="•"/>
              <a:defRPr/>
            </a:pPr>
            <a:endParaRPr lang="es-CO" sz="800" dirty="0"/>
          </a:p>
          <a:p>
            <a:pPr>
              <a:defRPr/>
            </a:pPr>
            <a:endParaRPr lang="es-CO" sz="800" dirty="0"/>
          </a:p>
          <a:p>
            <a:pPr>
              <a:defRPr/>
            </a:pPr>
            <a:endParaRPr lang="es-CO" sz="800" dirty="0"/>
          </a:p>
          <a:p>
            <a:pPr>
              <a:buFontTx/>
              <a:buChar char="•"/>
              <a:defRPr/>
            </a:pPr>
            <a:endParaRPr lang="es-CO" sz="800" dirty="0"/>
          </a:p>
          <a:p>
            <a:pPr>
              <a:defRPr/>
            </a:pPr>
            <a:endParaRPr lang="es-ES" sz="800" dirty="0"/>
          </a:p>
          <a:p>
            <a:pPr>
              <a:buFontTx/>
              <a:buChar char="•"/>
              <a:defRPr/>
            </a:pPr>
            <a:endParaRPr lang="es-ES" sz="800" dirty="0"/>
          </a:p>
          <a:p>
            <a:pPr>
              <a:defRPr/>
            </a:pPr>
            <a:endParaRPr lang="es-CO" sz="800" dirty="0"/>
          </a:p>
        </p:txBody>
      </p:sp>
      <p:graphicFrame>
        <p:nvGraphicFramePr>
          <p:cNvPr id="17436" name="Object 1137"/>
          <p:cNvGraphicFramePr>
            <a:graphicFrameLocks noChangeAspect="1"/>
          </p:cNvGraphicFramePr>
          <p:nvPr/>
        </p:nvGraphicFramePr>
        <p:xfrm>
          <a:off x="388938" y="228600"/>
          <a:ext cx="754062" cy="762000"/>
        </p:xfrm>
        <a:graphic>
          <a:graphicData uri="http://schemas.openxmlformats.org/presentationml/2006/ole">
            <mc:AlternateContent xmlns:mc="http://schemas.openxmlformats.org/markup-compatibility/2006">
              <mc:Choice xmlns:v="urn:schemas-microsoft-com:vml" Requires="v">
                <p:oleObj r:id="rId7" imgW="9124798" imgH="9467698" progId="">
                  <p:embed/>
                </p:oleObj>
              </mc:Choice>
              <mc:Fallback>
                <p:oleObj r:id="rId7" imgW="9124798" imgH="9467698" progId="">
                  <p:embed/>
                  <p:pic>
                    <p:nvPicPr>
                      <p:cNvPr id="0" name="Picture 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938" y="228600"/>
                        <a:ext cx="75406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618" name="Rectangle 1138"/>
          <p:cNvSpPr>
            <a:spLocks noChangeArrowheads="1"/>
          </p:cNvSpPr>
          <p:nvPr/>
        </p:nvSpPr>
        <p:spPr bwMode="auto">
          <a:xfrm>
            <a:off x="2632075" y="1892300"/>
            <a:ext cx="1689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endParaRPr lang="es-CO">
              <a:effectLst>
                <a:outerShdw blurRad="38100" dist="38100" dir="2700000" algn="tl">
                  <a:srgbClr val="000000">
                    <a:alpha val="43137"/>
                  </a:srgbClr>
                </a:outerShdw>
              </a:effectLst>
            </a:endParaRPr>
          </a:p>
        </p:txBody>
      </p:sp>
      <p:graphicFrame>
        <p:nvGraphicFramePr>
          <p:cNvPr id="21802" name="Group 1322"/>
          <p:cNvGraphicFramePr>
            <a:graphicFrameLocks noGrp="1"/>
          </p:cNvGraphicFramePr>
          <p:nvPr/>
        </p:nvGraphicFramePr>
        <p:xfrm>
          <a:off x="1143000" y="228600"/>
          <a:ext cx="7239000" cy="685800"/>
        </p:xfrm>
        <a:graphic>
          <a:graphicData uri="http://schemas.openxmlformats.org/drawingml/2006/table">
            <a:tbl>
              <a:tblPr/>
              <a:tblGrid>
                <a:gridCol w="50292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810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dirty="0">
                          <a:ln>
                            <a:noFill/>
                          </a:ln>
                          <a:solidFill>
                            <a:schemeClr val="tx1"/>
                          </a:solidFill>
                          <a:effectLst/>
                          <a:latin typeface="Arial" charset="0"/>
                          <a:cs typeface="Arial" charset="0"/>
                        </a:rPr>
                        <a:t>NOTARÍA 21 DE BOGOTÁ D.C.</a:t>
                      </a:r>
                      <a:endParaRPr kumimoji="0" lang="es-ES" sz="1800" b="0" i="0" u="none" strike="noStrike" cap="none" normalizeH="0" baseline="0" dirty="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effectLst/>
                          <a:latin typeface="Arial" charset="0"/>
                          <a:cs typeface="Arial" charset="0"/>
                        </a:rPr>
                        <a:t>N21-CA-S-01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CO"/>
                    </a:p>
                  </a:txBody>
                  <a:tcPr/>
                </a:tc>
                <a:extLst>
                  <a:ext uri="{0D108BD9-81ED-4DB2-BD59-A6C34878D82A}">
                    <a16:rowId xmlns:a16="http://schemas.microsoft.com/office/drawing/2014/main" val="10000"/>
                  </a:ext>
                </a:extLst>
              </a:tr>
              <a:tr h="304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chemeClr val="tx1"/>
                          </a:solidFill>
                          <a:effectLst/>
                          <a:latin typeface="Arial" charset="0"/>
                          <a:cs typeface="Arial" charset="0"/>
                        </a:rPr>
                        <a:t>MAPA DE PROCESOS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cs typeface="Arial" charset="0"/>
                        </a:rPr>
                        <a:t>15/03/2012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cs typeface="Arial" charset="0"/>
                        </a:rPr>
                        <a:t>VERSIÓN 06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803"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21804"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cxnSp>
        <p:nvCxnSpPr>
          <p:cNvPr id="17453" name="AutoShape 1325"/>
          <p:cNvCxnSpPr>
            <a:cxnSpLocks noChangeShapeType="1"/>
            <a:stCxn id="21569" idx="1"/>
            <a:endCxn id="21570" idx="1"/>
          </p:cNvCxnSpPr>
          <p:nvPr/>
        </p:nvCxnSpPr>
        <p:spPr bwMode="auto">
          <a:xfrm rot="10800000" flipH="1" flipV="1">
            <a:off x="2362200" y="2476500"/>
            <a:ext cx="152400" cy="3543300"/>
          </a:xfrm>
          <a:prstGeom prst="bentConnector3">
            <a:avLst>
              <a:gd name="adj1" fmla="val -150000"/>
            </a:avLst>
          </a:prstGeom>
          <a:noFill/>
          <a:ln w="9525">
            <a:solidFill>
              <a:schemeClr val="tx1"/>
            </a:solidFill>
            <a:prstDash val="dash"/>
            <a:miter lim="800000"/>
            <a:headEnd type="triangle" w="med" len="med"/>
            <a:tailEnd type="triangle" w="med" len="med"/>
          </a:ln>
          <a:effectLst/>
        </p:spPr>
      </p:cxnSp>
      <p:cxnSp>
        <p:nvCxnSpPr>
          <p:cNvPr id="17454" name="AutoShape 1326"/>
          <p:cNvCxnSpPr>
            <a:cxnSpLocks noChangeShapeType="1"/>
            <a:stCxn id="21569" idx="3"/>
            <a:endCxn id="21570" idx="3"/>
          </p:cNvCxnSpPr>
          <p:nvPr/>
        </p:nvCxnSpPr>
        <p:spPr bwMode="auto">
          <a:xfrm>
            <a:off x="6477000" y="2476500"/>
            <a:ext cx="152400" cy="3543300"/>
          </a:xfrm>
          <a:prstGeom prst="bentConnector3">
            <a:avLst>
              <a:gd name="adj1" fmla="val 250000"/>
            </a:avLst>
          </a:prstGeom>
          <a:noFill/>
          <a:ln w="9525">
            <a:solidFill>
              <a:schemeClr val="tx1"/>
            </a:solidFill>
            <a:prstDash val="dash"/>
            <a:miter lim="800000"/>
            <a:headEnd type="triangle" w="med" len="med"/>
            <a:tailEnd type="triangle" w="med" len="med"/>
          </a:ln>
          <a:effectLst/>
        </p:spPr>
      </p:cxnSp>
      <p:cxnSp>
        <p:nvCxnSpPr>
          <p:cNvPr id="17455" name="AutoShape 1328"/>
          <p:cNvCxnSpPr>
            <a:cxnSpLocks noChangeShapeType="1"/>
            <a:stCxn id="21558" idx="3"/>
            <a:endCxn id="21569" idx="0"/>
          </p:cNvCxnSpPr>
          <p:nvPr/>
        </p:nvCxnSpPr>
        <p:spPr bwMode="auto">
          <a:xfrm flipV="1">
            <a:off x="914400" y="2057400"/>
            <a:ext cx="3505200" cy="422275"/>
          </a:xfrm>
          <a:prstGeom prst="bentConnector4">
            <a:avLst>
              <a:gd name="adj1" fmla="val 20653"/>
              <a:gd name="adj2" fmla="val 154134"/>
            </a:avLst>
          </a:prstGeom>
          <a:noFill/>
          <a:ln w="9525">
            <a:solidFill>
              <a:schemeClr val="tx1"/>
            </a:solidFill>
            <a:prstDash val="dash"/>
            <a:miter lim="800000"/>
            <a:headEnd type="triangle" w="med" len="med"/>
            <a:tailEnd type="triangle" w="med" len="med"/>
          </a:ln>
          <a:effectLst/>
        </p:spPr>
      </p:cxnSp>
      <p:sp>
        <p:nvSpPr>
          <p:cNvPr id="17456" name="55 Rectángulo redondeado">
            <a:hlinkClick r:id="rId9" action="ppaction://hlinksldjump"/>
          </p:cNvPr>
          <p:cNvSpPr>
            <a:spLocks noChangeArrowheads="1"/>
          </p:cNvSpPr>
          <p:nvPr/>
        </p:nvSpPr>
        <p:spPr bwMode="auto">
          <a:xfrm>
            <a:off x="4502150" y="4521200"/>
            <a:ext cx="984250" cy="285750"/>
          </a:xfrm>
          <a:prstGeom prst="roundRect">
            <a:avLst>
              <a:gd name="adj" fmla="val 16667"/>
            </a:avLst>
          </a:prstGeom>
          <a:solidFill>
            <a:schemeClr val="accent1"/>
          </a:solidFill>
          <a:ln w="9525" algn="ctr">
            <a:solidFill>
              <a:schemeClr val="tx1"/>
            </a:solidFill>
            <a:round/>
            <a:headEnd/>
            <a:tailEnd/>
          </a:ln>
          <a:effectLst/>
        </p:spPr>
        <p:txBody>
          <a:bodyPr/>
          <a:lstStyle/>
          <a:p>
            <a:r>
              <a:rPr lang="es-ES" sz="800"/>
              <a:t>Remates</a:t>
            </a:r>
            <a:endParaRPr lang="es-CO" sz="800"/>
          </a:p>
        </p:txBody>
      </p:sp>
      <p:sp>
        <p:nvSpPr>
          <p:cNvPr id="17457" name="56 Rectángulo redondeado">
            <a:hlinkClick r:id="rId10" action="ppaction://hlinksldjump"/>
          </p:cNvPr>
          <p:cNvSpPr>
            <a:spLocks noChangeArrowheads="1"/>
          </p:cNvSpPr>
          <p:nvPr/>
        </p:nvSpPr>
        <p:spPr bwMode="auto">
          <a:xfrm>
            <a:off x="3200400" y="4511675"/>
            <a:ext cx="935038" cy="295275"/>
          </a:xfrm>
          <a:prstGeom prst="roundRect">
            <a:avLst>
              <a:gd name="adj" fmla="val 16667"/>
            </a:avLst>
          </a:prstGeom>
          <a:solidFill>
            <a:schemeClr val="accent1"/>
          </a:solidFill>
          <a:ln w="9525" algn="ctr">
            <a:solidFill>
              <a:schemeClr val="tx1"/>
            </a:solidFill>
            <a:round/>
            <a:headEnd/>
            <a:tailEnd/>
          </a:ln>
          <a:effectLst/>
        </p:spPr>
        <p:txBody>
          <a:bodyPr/>
          <a:lstStyle/>
          <a:p>
            <a:r>
              <a:rPr lang="es-ES" sz="800"/>
              <a:t>Conciliaciones</a:t>
            </a:r>
            <a:endParaRPr lang="es-CO" sz="800"/>
          </a:p>
        </p:txBody>
      </p:sp>
      <p:sp>
        <p:nvSpPr>
          <p:cNvPr id="59" name="58 Rectángulo redondeado"/>
          <p:cNvSpPr/>
          <p:nvPr/>
        </p:nvSpPr>
        <p:spPr bwMode="auto">
          <a:xfrm>
            <a:off x="4495800" y="3775075"/>
            <a:ext cx="990600" cy="26352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s-CO">
              <a:effectLst>
                <a:outerShdw blurRad="38100" dist="38100" dir="2700000" algn="tl">
                  <a:srgbClr val="000000">
                    <a:alpha val="43137"/>
                  </a:srgbClr>
                </a:outerShdw>
              </a:effectLst>
            </a:endParaRPr>
          </a:p>
        </p:txBody>
      </p:sp>
      <p:sp>
        <p:nvSpPr>
          <p:cNvPr id="60" name="59 Rectángulo redondeado">
            <a:hlinkClick r:id="rId11" action="ppaction://hlinksldjump"/>
          </p:cNvPr>
          <p:cNvSpPr/>
          <p:nvPr/>
        </p:nvSpPr>
        <p:spPr bwMode="auto">
          <a:xfrm>
            <a:off x="3200400" y="3786188"/>
            <a:ext cx="914400" cy="2857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s-CO">
              <a:effectLst>
                <a:outerShdw blurRad="38100" dist="38100" dir="2700000" algn="tl">
                  <a:srgbClr val="000000">
                    <a:alpha val="43137"/>
                  </a:srgbClr>
                </a:outerShdw>
              </a:effectLst>
            </a:endParaRPr>
          </a:p>
        </p:txBody>
      </p:sp>
      <p:sp>
        <p:nvSpPr>
          <p:cNvPr id="17460" name="3 CuadroTexto">
            <a:hlinkClick r:id="rId4" action="ppaction://hlinksldjump"/>
          </p:cNvPr>
          <p:cNvSpPr txBox="1">
            <a:spLocks noChangeArrowheads="1"/>
          </p:cNvSpPr>
          <p:nvPr/>
        </p:nvSpPr>
        <p:spPr bwMode="auto">
          <a:xfrm>
            <a:off x="4495800" y="3822700"/>
            <a:ext cx="914400" cy="215900"/>
          </a:xfrm>
          <a:prstGeom prst="rect">
            <a:avLst/>
          </a:prstGeom>
          <a:noFill/>
          <a:ln w="9525">
            <a:noFill/>
            <a:miter lim="800000"/>
            <a:headEnd/>
            <a:tailEnd/>
          </a:ln>
        </p:spPr>
        <p:txBody>
          <a:bodyPr>
            <a:spAutoFit/>
          </a:bodyPr>
          <a:lstStyle/>
          <a:p>
            <a:r>
              <a:rPr lang="es-ES" sz="800" dirty="0"/>
              <a:t>Registro Civil</a:t>
            </a:r>
            <a:endParaRPr lang="es-CO" sz="800" dirty="0"/>
          </a:p>
        </p:txBody>
      </p:sp>
      <p:sp>
        <p:nvSpPr>
          <p:cNvPr id="65" name="64 Rectángulo redondeado"/>
          <p:cNvSpPr/>
          <p:nvPr/>
        </p:nvSpPr>
        <p:spPr bwMode="auto">
          <a:xfrm>
            <a:off x="3200400" y="4141788"/>
            <a:ext cx="914400" cy="2857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s-CO">
              <a:effectLst>
                <a:outerShdw blurRad="38100" dist="38100" dir="2700000" algn="tl">
                  <a:srgbClr val="000000">
                    <a:alpha val="43137"/>
                  </a:srgbClr>
                </a:outerShdw>
              </a:effectLst>
            </a:endParaRPr>
          </a:p>
        </p:txBody>
      </p:sp>
      <p:sp>
        <p:nvSpPr>
          <p:cNvPr id="66" name="65 Rectángulo redondeado">
            <a:hlinkClick r:id="rId12" action="ppaction://hlinksldjump"/>
          </p:cNvPr>
          <p:cNvSpPr/>
          <p:nvPr/>
        </p:nvSpPr>
        <p:spPr bwMode="auto">
          <a:xfrm>
            <a:off x="4508500" y="4133850"/>
            <a:ext cx="977900" cy="28575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s-CO">
              <a:effectLst>
                <a:outerShdw blurRad="38100" dist="38100" dir="2700000" algn="tl">
                  <a:srgbClr val="000000">
                    <a:alpha val="43137"/>
                  </a:srgbClr>
                </a:outerShdw>
              </a:effectLst>
            </a:endParaRPr>
          </a:p>
        </p:txBody>
      </p:sp>
      <p:sp>
        <p:nvSpPr>
          <p:cNvPr id="17463" name="6 CuadroTexto">
            <a:hlinkClick r:id="rId10" action="ppaction://hlinksldjump"/>
          </p:cNvPr>
          <p:cNvSpPr txBox="1">
            <a:spLocks noChangeArrowheads="1"/>
          </p:cNvSpPr>
          <p:nvPr/>
        </p:nvSpPr>
        <p:spPr bwMode="auto">
          <a:xfrm>
            <a:off x="3121025" y="4191000"/>
            <a:ext cx="993775" cy="215900"/>
          </a:xfrm>
          <a:prstGeom prst="rect">
            <a:avLst/>
          </a:prstGeom>
          <a:noFill/>
          <a:ln w="9525">
            <a:noFill/>
            <a:miter lim="800000"/>
            <a:headEnd/>
            <a:tailEnd/>
          </a:ln>
        </p:spPr>
        <p:txBody>
          <a:bodyPr>
            <a:spAutoFit/>
          </a:bodyPr>
          <a:lstStyle/>
          <a:p>
            <a:r>
              <a:rPr lang="es-ES" sz="800"/>
              <a:t>Autenticaciones</a:t>
            </a:r>
            <a:endParaRPr lang="es-CO" sz="800"/>
          </a:p>
        </p:txBody>
      </p:sp>
      <p:sp>
        <p:nvSpPr>
          <p:cNvPr id="17464" name="7 CuadroTexto"/>
          <p:cNvSpPr txBox="1">
            <a:spLocks noChangeArrowheads="1"/>
          </p:cNvSpPr>
          <p:nvPr/>
        </p:nvSpPr>
        <p:spPr bwMode="auto">
          <a:xfrm>
            <a:off x="4495800" y="4191000"/>
            <a:ext cx="990600" cy="215900"/>
          </a:xfrm>
          <a:prstGeom prst="rect">
            <a:avLst/>
          </a:prstGeom>
          <a:noFill/>
          <a:ln w="9525">
            <a:noFill/>
            <a:miter lim="800000"/>
            <a:headEnd/>
            <a:tailEnd/>
          </a:ln>
        </p:spPr>
        <p:txBody>
          <a:bodyPr>
            <a:spAutoFit/>
          </a:bodyPr>
          <a:lstStyle/>
          <a:p>
            <a:r>
              <a:rPr lang="es-ES" sz="800" dirty="0">
                <a:hlinkClick r:id="rId12" action="ppaction://hlinksldjump"/>
              </a:rPr>
              <a:t>Declaraciones</a:t>
            </a:r>
            <a:endParaRPr lang="es-CO" sz="800" dirty="0"/>
          </a:p>
        </p:txBody>
      </p:sp>
      <p:sp>
        <p:nvSpPr>
          <p:cNvPr id="9" name="8 CuadroTexto"/>
          <p:cNvSpPr txBox="1"/>
          <p:nvPr/>
        </p:nvSpPr>
        <p:spPr>
          <a:xfrm>
            <a:off x="6323013" y="3930650"/>
            <a:ext cx="1219200" cy="785813"/>
          </a:xfrm>
          <a:prstGeom prst="rect">
            <a:avLst/>
          </a:prstGeom>
          <a:noFill/>
        </p:spPr>
        <p:txBody>
          <a:bodyPr>
            <a:spAutoFit/>
          </a:bodyPr>
          <a:lstStyle/>
          <a:p>
            <a:pPr>
              <a:defRPr/>
            </a:pPr>
            <a:r>
              <a:rPr lang="es-CO" sz="900" dirty="0">
                <a:solidFill>
                  <a:schemeClr val="bg1"/>
                </a:solidFill>
              </a:rPr>
              <a:t>Entrega del Trámite Notarial al Cliente</a:t>
            </a:r>
            <a:endParaRPr lang="es-ES" sz="900" dirty="0">
              <a:solidFill>
                <a:schemeClr val="bg1"/>
              </a:solidFill>
            </a:endParaRPr>
          </a:p>
          <a:p>
            <a:pPr>
              <a:defRPr/>
            </a:pPr>
            <a:endParaRPr lang="es-CO" dirty="0">
              <a:effectLst>
                <a:outerShdw blurRad="38100" dist="38100" dir="2700000" algn="tl">
                  <a:srgbClr val="000000">
                    <a:alpha val="43137"/>
                  </a:srgbClr>
                </a:outerShdw>
              </a:effectLst>
            </a:endParaRPr>
          </a:p>
        </p:txBody>
      </p:sp>
      <p:sp>
        <p:nvSpPr>
          <p:cNvPr id="17466" name="3 CuadroTexto"/>
          <p:cNvSpPr txBox="1">
            <a:spLocks noChangeArrowheads="1"/>
          </p:cNvSpPr>
          <p:nvPr/>
        </p:nvSpPr>
        <p:spPr bwMode="auto">
          <a:xfrm>
            <a:off x="3211513" y="3822700"/>
            <a:ext cx="914400" cy="230832"/>
          </a:xfrm>
          <a:prstGeom prst="rect">
            <a:avLst/>
          </a:prstGeom>
          <a:noFill/>
          <a:ln w="9525">
            <a:noFill/>
            <a:miter lim="800000"/>
            <a:headEnd/>
            <a:tailEnd/>
          </a:ln>
        </p:spPr>
        <p:txBody>
          <a:bodyPr>
            <a:spAutoFit/>
          </a:bodyPr>
          <a:lstStyle/>
          <a:p>
            <a:r>
              <a:rPr lang="es-ES" sz="900" dirty="0">
                <a:hlinkClick r:id="rId11" action="ppaction://hlinksldjump"/>
              </a:rPr>
              <a:t>Escrituración</a:t>
            </a:r>
            <a:endParaRPr lang="es-CO" sz="900" dirty="0"/>
          </a:p>
        </p:txBody>
      </p:sp>
      <p:sp>
        <p:nvSpPr>
          <p:cNvPr id="48" name="47 Botón de acción: Inicio">
            <a:hlinkClick r:id="rId13" action="ppaction://hlinksldjump" highlightClick="1"/>
          </p:cNvPr>
          <p:cNvSpPr/>
          <p:nvPr/>
        </p:nvSpPr>
        <p:spPr bwMode="auto">
          <a:xfrm>
            <a:off x="7924800" y="49530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377" y="0"/>
            <a:ext cx="9117623" cy="6858000"/>
          </a:xfrm>
          <a:prstGeom prst="rect">
            <a:avLst/>
          </a:prstGeom>
          <a:solidFill>
            <a:schemeClr val="accent3"/>
          </a:solidFill>
        </p:spPr>
      </p:pic>
    </p:spTree>
    <p:extLst>
      <p:ext uri="{BB962C8B-B14F-4D97-AF65-F5344CB8AC3E}">
        <p14:creationId xmlns:p14="http://schemas.microsoft.com/office/powerpoint/2010/main" val="3603706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pie de página"/>
          <p:cNvSpPr>
            <a:spLocks noGrp="1"/>
          </p:cNvSpPr>
          <p:nvPr>
            <p:ph type="ftr" sz="quarter" idx="10"/>
          </p:nvPr>
        </p:nvSpPr>
        <p:spPr>
          <a:noFill/>
          <a:ln>
            <a:miter lim="800000"/>
            <a:headEnd/>
            <a:tailEnd/>
          </a:ln>
        </p:spPr>
        <p:txBody>
          <a:bodyPr/>
          <a:lstStyle/>
          <a:p>
            <a:r>
              <a:rPr lang="es-ES"/>
              <a:t>REVISÓ</a:t>
            </a:r>
          </a:p>
        </p:txBody>
      </p:sp>
      <p:sp>
        <p:nvSpPr>
          <p:cNvPr id="4" name="3 Botón de acción: Documento">
            <a:hlinkClick r:id="rId2" action="ppaction://hlinksldjump" highlightClick="1"/>
          </p:cNvPr>
          <p:cNvSpPr/>
          <p:nvPr/>
        </p:nvSpPr>
        <p:spPr bwMode="auto">
          <a:xfrm>
            <a:off x="8229600" y="3657600"/>
            <a:ext cx="609600" cy="5794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2" name="Imagen 1"/>
          <p:cNvPicPr>
            <a:picLocks noChangeAspect="1"/>
          </p:cNvPicPr>
          <p:nvPr/>
        </p:nvPicPr>
        <p:blipFill>
          <a:blip r:embed="rId3"/>
          <a:stretch>
            <a:fillRect/>
          </a:stretch>
        </p:blipFill>
        <p:spPr>
          <a:xfrm>
            <a:off x="0" y="0"/>
            <a:ext cx="9144000" cy="6858000"/>
          </a:xfrm>
          <a:prstGeom prst="rect">
            <a:avLst/>
          </a:prstGeom>
          <a:solidFill>
            <a:schemeClr val="bg1"/>
          </a:soli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CuadroTexto"/>
          <p:cNvSpPr txBox="1">
            <a:spLocks noChangeArrowheads="1"/>
          </p:cNvSpPr>
          <p:nvPr/>
        </p:nvSpPr>
        <p:spPr bwMode="auto">
          <a:xfrm>
            <a:off x="3640931" y="457200"/>
            <a:ext cx="1570038" cy="369888"/>
          </a:xfrm>
          <a:prstGeom prst="rect">
            <a:avLst/>
          </a:prstGeom>
          <a:noFill/>
          <a:ln w="9525">
            <a:noFill/>
            <a:miter lim="800000"/>
            <a:headEnd/>
            <a:tailEnd/>
          </a:ln>
        </p:spPr>
        <p:txBody>
          <a:bodyPr wrap="none">
            <a:spAutoFit/>
          </a:bodyPr>
          <a:lstStyle/>
          <a:p>
            <a:r>
              <a:rPr lang="es-CO" dirty="0"/>
              <a:t>CONTENIDO</a:t>
            </a:r>
          </a:p>
        </p:txBody>
      </p:sp>
      <p:sp>
        <p:nvSpPr>
          <p:cNvPr id="5123" name="5 CuadroTexto"/>
          <p:cNvSpPr txBox="1">
            <a:spLocks noChangeArrowheads="1"/>
          </p:cNvSpPr>
          <p:nvPr/>
        </p:nvSpPr>
        <p:spPr bwMode="auto">
          <a:xfrm>
            <a:off x="2547262" y="674382"/>
            <a:ext cx="3757375" cy="5909823"/>
          </a:xfrm>
          <a:prstGeom prst="rect">
            <a:avLst/>
          </a:prstGeom>
          <a:noFill/>
          <a:ln w="9525">
            <a:noFill/>
            <a:miter lim="800000"/>
            <a:headEnd/>
            <a:tailEnd/>
          </a:ln>
        </p:spPr>
        <p:txBody>
          <a:bodyPr wrap="none">
            <a:spAutoFit/>
          </a:bodyPr>
          <a:lstStyle/>
          <a:p>
            <a:pPr algn="just">
              <a:lnSpc>
                <a:spcPct val="150000"/>
              </a:lnSpc>
            </a:pPr>
            <a:r>
              <a:rPr lang="es-CO" sz="1400" b="0" dirty="0">
                <a:hlinkClick r:id="rId2" action="ppaction://hlinksldjump"/>
              </a:rPr>
              <a:t>GENERALIDADES</a:t>
            </a:r>
            <a:endParaRPr lang="es-CO" sz="1400" b="0" dirty="0"/>
          </a:p>
          <a:p>
            <a:pPr algn="just">
              <a:lnSpc>
                <a:spcPct val="150000"/>
              </a:lnSpc>
            </a:pPr>
            <a:r>
              <a:rPr lang="es-CO" sz="1400" b="0" dirty="0">
                <a:hlinkClick r:id="rId3" action="ppaction://hlinksldjump"/>
              </a:rPr>
              <a:t>HISTORIA</a:t>
            </a:r>
            <a:endParaRPr lang="es-CO" sz="1400" b="0" dirty="0"/>
          </a:p>
          <a:p>
            <a:pPr algn="just">
              <a:lnSpc>
                <a:spcPct val="150000"/>
              </a:lnSpc>
            </a:pPr>
            <a:r>
              <a:rPr lang="es-CO" sz="1400" b="0" dirty="0">
                <a:hlinkClick r:id="rId4" action="ppaction://hlinksldjump"/>
              </a:rPr>
              <a:t>SISTEMA DE GESTIÓN DE CALIDAD</a:t>
            </a:r>
            <a:endParaRPr lang="es-CO" sz="1400" b="0" dirty="0"/>
          </a:p>
          <a:p>
            <a:pPr algn="just">
              <a:lnSpc>
                <a:spcPct val="150000"/>
              </a:lnSpc>
            </a:pPr>
            <a:r>
              <a:rPr lang="es-CO" sz="1400" b="0" dirty="0">
                <a:hlinkClick r:id="rId5" action="ppaction://hlinksldjump"/>
              </a:rPr>
              <a:t>ALCANCE Y EXCLUSIONES DEL SISTEMA</a:t>
            </a:r>
            <a:endParaRPr lang="es-CO" sz="1400" b="0" dirty="0"/>
          </a:p>
          <a:p>
            <a:pPr algn="just">
              <a:lnSpc>
                <a:spcPct val="150000"/>
              </a:lnSpc>
            </a:pPr>
            <a:r>
              <a:rPr lang="es-CO" sz="1400" b="0" u="sng" dirty="0">
                <a:solidFill>
                  <a:schemeClr val="accent6">
                    <a:lumMod val="75000"/>
                  </a:schemeClr>
                </a:solidFill>
              </a:rPr>
              <a:t>CONTEXTO ORGANIZACIONAL</a:t>
            </a:r>
          </a:p>
          <a:p>
            <a:pPr algn="just">
              <a:lnSpc>
                <a:spcPct val="150000"/>
              </a:lnSpc>
            </a:pPr>
            <a:r>
              <a:rPr lang="es-CO" sz="1400" b="0" dirty="0">
                <a:hlinkClick r:id="rId6" action="ppaction://hlinksldjump"/>
              </a:rPr>
              <a:t>ENFOQUE AL CLIENTE</a:t>
            </a:r>
            <a:endParaRPr lang="es-CO" sz="1400" b="0" dirty="0"/>
          </a:p>
          <a:p>
            <a:pPr algn="just">
              <a:lnSpc>
                <a:spcPct val="150000"/>
              </a:lnSpc>
            </a:pPr>
            <a:r>
              <a:rPr lang="es-CO" sz="1400" b="0" u="sng" dirty="0">
                <a:solidFill>
                  <a:schemeClr val="accent2">
                    <a:lumMod val="50000"/>
                  </a:schemeClr>
                </a:solidFill>
              </a:rPr>
              <a:t>PARTES INTERESADAS</a:t>
            </a:r>
          </a:p>
          <a:p>
            <a:pPr algn="just">
              <a:lnSpc>
                <a:spcPct val="150000"/>
              </a:lnSpc>
            </a:pPr>
            <a:r>
              <a:rPr lang="es-CO" sz="1400" b="0" dirty="0">
                <a:hlinkClick r:id="rId7" action="ppaction://hlinksldjump"/>
              </a:rPr>
              <a:t>VISION</a:t>
            </a:r>
            <a:endParaRPr lang="es-CO" sz="1400" b="0" dirty="0"/>
          </a:p>
          <a:p>
            <a:pPr algn="just">
              <a:lnSpc>
                <a:spcPct val="150000"/>
              </a:lnSpc>
            </a:pPr>
            <a:r>
              <a:rPr lang="es-CO" sz="1400" b="0" dirty="0">
                <a:hlinkClick r:id="rId8" action="ppaction://hlinksldjump"/>
              </a:rPr>
              <a:t>MISION</a:t>
            </a:r>
            <a:endParaRPr lang="es-CO" sz="1400" b="0" dirty="0"/>
          </a:p>
          <a:p>
            <a:pPr algn="just">
              <a:lnSpc>
                <a:spcPct val="150000"/>
              </a:lnSpc>
            </a:pPr>
            <a:r>
              <a:rPr lang="es-CO" sz="1400" b="0" dirty="0">
                <a:hlinkClick r:id="rId9" action="ppaction://hlinksldjump"/>
              </a:rPr>
              <a:t>POLÍTICA DE CALIDAD</a:t>
            </a:r>
            <a:endParaRPr lang="es-CO" sz="1400" b="0" dirty="0"/>
          </a:p>
          <a:p>
            <a:pPr algn="just">
              <a:lnSpc>
                <a:spcPct val="150000"/>
              </a:lnSpc>
            </a:pPr>
            <a:r>
              <a:rPr lang="es-CO" sz="1400" b="0" dirty="0">
                <a:hlinkClick r:id="rId10" action="ppaction://hlinksldjump"/>
              </a:rPr>
              <a:t>OBJETIVOS</a:t>
            </a:r>
            <a:endParaRPr lang="es-CO" sz="1400" b="0" dirty="0"/>
          </a:p>
          <a:p>
            <a:pPr algn="just">
              <a:lnSpc>
                <a:spcPct val="150000"/>
              </a:lnSpc>
            </a:pPr>
            <a:r>
              <a:rPr lang="es-CO" sz="1400" b="0" dirty="0">
                <a:hlinkClick r:id="rId11" action="ppaction://hlinksldjump"/>
              </a:rPr>
              <a:t>DESPLIEGUE DE OBJETIVOS</a:t>
            </a:r>
            <a:endParaRPr lang="es-CO" sz="1400" b="0" dirty="0"/>
          </a:p>
          <a:p>
            <a:pPr algn="just">
              <a:lnSpc>
                <a:spcPct val="150000"/>
              </a:lnSpc>
            </a:pPr>
            <a:r>
              <a:rPr lang="es-CO" sz="1400" b="0" dirty="0">
                <a:hlinkClick r:id="rId12" action="ppaction://hlinksldjump"/>
              </a:rPr>
              <a:t>ESTRUCTURA DOCUMENTAL</a:t>
            </a:r>
            <a:endParaRPr lang="es-CO" sz="1400" b="0" dirty="0"/>
          </a:p>
          <a:p>
            <a:pPr algn="just">
              <a:lnSpc>
                <a:spcPct val="150000"/>
              </a:lnSpc>
            </a:pPr>
            <a:r>
              <a:rPr lang="es-CO" sz="1400" b="0" dirty="0">
                <a:hlinkClick r:id="rId13" action="ppaction://hlinksldjump"/>
              </a:rPr>
              <a:t>MAPA DE PROCESOS</a:t>
            </a:r>
            <a:endParaRPr lang="es-CO" sz="1400" b="0" dirty="0"/>
          </a:p>
          <a:p>
            <a:pPr algn="just">
              <a:lnSpc>
                <a:spcPct val="150000"/>
              </a:lnSpc>
            </a:pPr>
            <a:r>
              <a:rPr lang="es-CO" sz="1400" b="0" dirty="0">
                <a:hlinkClick r:id="rId14" action="ppaction://hlinksldjump"/>
              </a:rPr>
              <a:t>CARACTERIZACIONES</a:t>
            </a:r>
            <a:endParaRPr lang="es-CO" sz="1400" b="0" dirty="0"/>
          </a:p>
          <a:p>
            <a:pPr algn="just">
              <a:lnSpc>
                <a:spcPct val="150000"/>
              </a:lnSpc>
            </a:pPr>
            <a:r>
              <a:rPr lang="es-CO" sz="1400" b="0" u="sng" dirty="0">
                <a:solidFill>
                  <a:schemeClr val="accent2">
                    <a:lumMod val="50000"/>
                  </a:schemeClr>
                </a:solidFill>
              </a:rPr>
              <a:t>GESTION DEL CONOCIMIENTO</a:t>
            </a:r>
          </a:p>
          <a:p>
            <a:pPr algn="just">
              <a:lnSpc>
                <a:spcPct val="150000"/>
              </a:lnSpc>
            </a:pPr>
            <a:r>
              <a:rPr lang="es-CO" sz="1400" b="0" dirty="0">
                <a:hlinkClick r:id="rId15" action="ppaction://hlinksldjump"/>
              </a:rPr>
              <a:t>TABLA RELACIÓN</a:t>
            </a:r>
            <a:endParaRPr lang="es-CO" sz="1400" b="0" dirty="0"/>
          </a:p>
          <a:p>
            <a:pPr algn="just">
              <a:lnSpc>
                <a:spcPct val="150000"/>
              </a:lnSpc>
            </a:pPr>
            <a:r>
              <a:rPr lang="es-CO" sz="1400" b="0" dirty="0">
                <a:hlinkClick r:id="rId16" action="ppaction://hlinksldjump"/>
              </a:rPr>
              <a:t>GESTION DEL MANUA</a:t>
            </a:r>
            <a:r>
              <a:rPr lang="es-CO" sz="1600" b="0" dirty="0">
                <a:hlinkClick r:id="rId16" action="ppaction://hlinksldjump"/>
              </a:rPr>
              <a:t>L </a:t>
            </a:r>
            <a:endParaRPr lang="es-CO" sz="1600" b="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otón de acción: Documento">
            <a:hlinkClick r:id="rId2" action="ppaction://hlinksldjump" highlightClick="1"/>
          </p:cNvPr>
          <p:cNvSpPr/>
          <p:nvPr/>
        </p:nvSpPr>
        <p:spPr bwMode="auto">
          <a:xfrm>
            <a:off x="8229600" y="3657600"/>
            <a:ext cx="609600" cy="5794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11" name="Imagen 10"/>
          <p:cNvPicPr>
            <a:picLocks noChangeAspect="1"/>
          </p:cNvPicPr>
          <p:nvPr/>
        </p:nvPicPr>
        <p:blipFill>
          <a:blip r:embed="rId3"/>
          <a:stretch>
            <a:fillRect/>
          </a:stretch>
        </p:blipFill>
        <p:spPr>
          <a:xfrm>
            <a:off x="9525" y="7646"/>
            <a:ext cx="9134475" cy="6850354"/>
          </a:xfrm>
          <a:prstGeom prst="rect">
            <a:avLst/>
          </a:prstGeom>
          <a:solidFill>
            <a:schemeClr val="bg1"/>
          </a:solid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768" y="0"/>
            <a:ext cx="9157768" cy="6858000"/>
          </a:xfrm>
          <a:prstGeom prst="rect">
            <a:avLst/>
          </a:prstGeom>
          <a:solidFill>
            <a:schemeClr val="bg1"/>
          </a:solidFill>
        </p:spPr>
      </p:pic>
    </p:spTree>
    <p:extLst>
      <p:ext uri="{BB962C8B-B14F-4D97-AF65-F5344CB8AC3E}">
        <p14:creationId xmlns:p14="http://schemas.microsoft.com/office/powerpoint/2010/main" val="1719206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otón de acción: Documento">
            <a:hlinkClick r:id="rId2" action="ppaction://hlinksldjump" highlightClick="1"/>
          </p:cNvPr>
          <p:cNvSpPr/>
          <p:nvPr/>
        </p:nvSpPr>
        <p:spPr bwMode="auto">
          <a:xfrm>
            <a:off x="8229600" y="3657600"/>
            <a:ext cx="685800" cy="5794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4" name="Imagen 3"/>
          <p:cNvPicPr>
            <a:picLocks noChangeAspect="1"/>
          </p:cNvPicPr>
          <p:nvPr/>
        </p:nvPicPr>
        <p:blipFill>
          <a:blip r:embed="rId3"/>
          <a:stretch>
            <a:fillRect/>
          </a:stretch>
        </p:blipFill>
        <p:spPr>
          <a:xfrm>
            <a:off x="0" y="0"/>
            <a:ext cx="9144000" cy="6858000"/>
          </a:xfrm>
          <a:prstGeom prst="rect">
            <a:avLst/>
          </a:prstGeom>
          <a:solidFill>
            <a:schemeClr val="bg1"/>
          </a:solid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otón de acción: Documento">
            <a:hlinkClick r:id="rId2" action="ppaction://hlinksldjump" highlightClick="1"/>
          </p:cNvPr>
          <p:cNvSpPr/>
          <p:nvPr/>
        </p:nvSpPr>
        <p:spPr bwMode="auto">
          <a:xfrm>
            <a:off x="8229600" y="3733800"/>
            <a:ext cx="609600" cy="609600"/>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2" name="Imagen 1"/>
          <p:cNvPicPr>
            <a:picLocks noChangeAspect="1"/>
          </p:cNvPicPr>
          <p:nvPr/>
        </p:nvPicPr>
        <p:blipFill>
          <a:blip r:embed="rId3"/>
          <a:stretch>
            <a:fillRect/>
          </a:stretch>
        </p:blipFill>
        <p:spPr>
          <a:xfrm>
            <a:off x="1"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8903"/>
            <a:ext cx="9144000" cy="6886903"/>
          </a:xfrm>
          <a:prstGeom prst="rect">
            <a:avLst/>
          </a:prstGeom>
          <a:solidFill>
            <a:schemeClr val="bg1"/>
          </a:solidFill>
        </p:spPr>
      </p:pic>
    </p:spTree>
    <p:extLst>
      <p:ext uri="{BB962C8B-B14F-4D97-AF65-F5344CB8AC3E}">
        <p14:creationId xmlns:p14="http://schemas.microsoft.com/office/powerpoint/2010/main" val="428514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otón de acción: Documento">
            <a:hlinkClick r:id="rId2" action="ppaction://hlinksldjump" highlightClick="1"/>
          </p:cNvPr>
          <p:cNvSpPr/>
          <p:nvPr/>
        </p:nvSpPr>
        <p:spPr bwMode="auto">
          <a:xfrm>
            <a:off x="8229600" y="3657600"/>
            <a:ext cx="609600" cy="5794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5" name="Imagen 4"/>
          <p:cNvPicPr>
            <a:picLocks noChangeAspect="1"/>
          </p:cNvPicPr>
          <p:nvPr/>
        </p:nvPicPr>
        <p:blipFill>
          <a:blip r:embed="rId3"/>
          <a:stretch>
            <a:fillRect/>
          </a:stretch>
        </p:blipFill>
        <p:spPr>
          <a:xfrm>
            <a:off x="0" y="17579"/>
            <a:ext cx="9144000" cy="6840422"/>
          </a:xfrm>
          <a:prstGeom prst="rect">
            <a:avLst/>
          </a:prstGeom>
          <a:solidFill>
            <a:schemeClr val="bg1"/>
          </a:solid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Botón de acción: Documento">
            <a:hlinkClick r:id="rId2" action="ppaction://hlinksldjump" highlightClick="1"/>
          </p:cNvPr>
          <p:cNvSpPr/>
          <p:nvPr/>
        </p:nvSpPr>
        <p:spPr bwMode="auto">
          <a:xfrm>
            <a:off x="8229600" y="3657600"/>
            <a:ext cx="609600" cy="5794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2" name="Imagen 1"/>
          <p:cNvPicPr>
            <a:picLocks noChangeAspect="1"/>
          </p:cNvPicPr>
          <p:nvPr/>
        </p:nvPicPr>
        <p:blipFill>
          <a:blip r:embed="rId3"/>
          <a:stretch>
            <a:fillRect/>
          </a:stretch>
        </p:blipFill>
        <p:spPr>
          <a:xfrm>
            <a:off x="0" y="0"/>
            <a:ext cx="9144000" cy="6858000"/>
          </a:xfrm>
          <a:prstGeom prst="rect">
            <a:avLst/>
          </a:prstGeom>
          <a:solidFill>
            <a:schemeClr val="bg1"/>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otón de acción: Documento">
            <a:hlinkClick r:id="rId2" action="ppaction://hlinksldjump" highlightClick="1"/>
          </p:cNvPr>
          <p:cNvSpPr/>
          <p:nvPr/>
        </p:nvSpPr>
        <p:spPr bwMode="auto">
          <a:xfrm>
            <a:off x="8229600" y="3733800"/>
            <a:ext cx="533400" cy="503238"/>
          </a:xfrm>
          <a:prstGeom prst="actionButtonDocument">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defRPr/>
            </a:pPr>
            <a:r>
              <a:rPr lang="es-CO" sz="800" dirty="0">
                <a:solidFill>
                  <a:srgbClr val="FF0000"/>
                </a:solidFill>
                <a:effectLst>
                  <a:outerShdw blurRad="38100" dist="38100" dir="2700000" algn="tl">
                    <a:srgbClr val="000000">
                      <a:alpha val="43137"/>
                    </a:srgbClr>
                  </a:outerShdw>
                </a:effectLst>
              </a:rPr>
              <a:t>MAPA</a:t>
            </a:r>
          </a:p>
        </p:txBody>
      </p:sp>
      <p:pic>
        <p:nvPicPr>
          <p:cNvPr id="3" name="Imagen 2"/>
          <p:cNvPicPr>
            <a:picLocks noChangeAspect="1"/>
          </p:cNvPicPr>
          <p:nvPr/>
        </p:nvPicPr>
        <p:blipFill>
          <a:blip r:embed="rId3"/>
          <a:stretch>
            <a:fillRect/>
          </a:stretch>
        </p:blipFill>
        <p:spPr>
          <a:xfrm>
            <a:off x="0" y="0"/>
            <a:ext cx="9144000" cy="6857999"/>
          </a:xfrm>
          <a:prstGeom prst="rect">
            <a:avLst/>
          </a:prstGeom>
          <a:solidFill>
            <a:schemeClr val="bg1"/>
          </a:solid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pPr>
              <a:defRPr/>
            </a:pPr>
            <a:r>
              <a:rPr lang="es-ES"/>
              <a:t>REVISÓ</a:t>
            </a:r>
          </a:p>
        </p:txBody>
      </p:sp>
      <p:pic>
        <p:nvPicPr>
          <p:cNvPr id="4" name="Imagen 3"/>
          <p:cNvPicPr>
            <a:picLocks noChangeAspect="1"/>
          </p:cNvPicPr>
          <p:nvPr/>
        </p:nvPicPr>
        <p:blipFill>
          <a:blip r:embed="rId2"/>
          <a:stretch>
            <a:fillRect/>
          </a:stretch>
        </p:blipFill>
        <p:spPr>
          <a:xfrm>
            <a:off x="1498192" y="1399655"/>
            <a:ext cx="6147615" cy="4058690"/>
          </a:xfrm>
          <a:prstGeom prst="rect">
            <a:avLst/>
          </a:prstGeom>
        </p:spPr>
      </p:pic>
      <p:sp>
        <p:nvSpPr>
          <p:cNvPr id="5" name="1 Título"/>
          <p:cNvSpPr txBox="1">
            <a:spLocks/>
          </p:cNvSpPr>
          <p:nvPr/>
        </p:nvSpPr>
        <p:spPr bwMode="auto">
          <a:xfrm>
            <a:off x="457200" y="4572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cs typeface="Arial" charset="0"/>
              </a:defRPr>
            </a:lvl2pPr>
            <a:lvl3pPr algn="l" rtl="0" eaLnBrk="0" fontAlgn="base" hangingPunct="0">
              <a:spcBef>
                <a:spcPct val="0"/>
              </a:spcBef>
              <a:spcAft>
                <a:spcPct val="0"/>
              </a:spcAft>
              <a:defRPr sz="4400">
                <a:solidFill>
                  <a:schemeClr val="tx1"/>
                </a:solidFill>
                <a:latin typeface="Arial" charset="0"/>
                <a:cs typeface="Arial" charset="0"/>
              </a:defRPr>
            </a:lvl3pPr>
            <a:lvl4pPr algn="l" rtl="0" eaLnBrk="0" fontAlgn="base" hangingPunct="0">
              <a:spcBef>
                <a:spcPct val="0"/>
              </a:spcBef>
              <a:spcAft>
                <a:spcPct val="0"/>
              </a:spcAft>
              <a:defRPr sz="4400">
                <a:solidFill>
                  <a:schemeClr val="tx1"/>
                </a:solidFill>
                <a:latin typeface="Arial" charset="0"/>
                <a:cs typeface="Arial" charset="0"/>
              </a:defRPr>
            </a:lvl4pPr>
            <a:lvl5pPr algn="l" rtl="0" eaLnBrk="0" fontAlgn="base" hangingPunct="0">
              <a:spcBef>
                <a:spcPct val="0"/>
              </a:spcBef>
              <a:spcAft>
                <a:spcPct val="0"/>
              </a:spcAft>
              <a:defRPr sz="4400">
                <a:solidFill>
                  <a:schemeClr val="tx1"/>
                </a:solidFill>
                <a:latin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a:lstStyle>
          <a:p>
            <a:pPr algn="ctr" eaLnBrk="1" hangingPunct="1"/>
            <a:r>
              <a:rPr lang="es-ES" sz="3600" b="0" kern="0" dirty="0"/>
              <a:t>GESTION DEL CONOCIMIENTO</a:t>
            </a:r>
            <a:endParaRPr lang="es-CO" sz="3600" b="0" kern="0" dirty="0"/>
          </a:p>
        </p:txBody>
      </p:sp>
      <p:pic>
        <p:nvPicPr>
          <p:cNvPr id="6" name="Imagen 5"/>
          <p:cNvPicPr>
            <a:picLocks noChangeAspect="1"/>
          </p:cNvPicPr>
          <p:nvPr/>
        </p:nvPicPr>
        <p:blipFill>
          <a:blip r:embed="rId3"/>
          <a:stretch>
            <a:fillRect/>
          </a:stretch>
        </p:blipFill>
        <p:spPr>
          <a:xfrm>
            <a:off x="1695641" y="3962400"/>
            <a:ext cx="5752716" cy="754822"/>
          </a:xfrm>
          <a:prstGeom prst="rect">
            <a:avLst/>
          </a:prstGeom>
        </p:spPr>
      </p:pic>
    </p:spTree>
    <p:extLst>
      <p:ext uri="{BB962C8B-B14F-4D97-AF65-F5344CB8AC3E}">
        <p14:creationId xmlns:p14="http://schemas.microsoft.com/office/powerpoint/2010/main" val="2704282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p:cNvSpPr>
            <a:spLocks noGrp="1"/>
          </p:cNvSpPr>
          <p:nvPr>
            <p:ph type="ftr" sz="quarter" idx="10"/>
          </p:nvPr>
        </p:nvSpPr>
        <p:spPr/>
        <p:txBody>
          <a:bodyPr/>
          <a:lstStyle/>
          <a:p>
            <a:pPr>
              <a:defRPr/>
            </a:pPr>
            <a:r>
              <a:rPr lang="es-ES"/>
              <a:t>REVISÓ</a:t>
            </a:r>
          </a:p>
        </p:txBody>
      </p:sp>
      <p:sp>
        <p:nvSpPr>
          <p:cNvPr id="3" name="7 CuadroTexto"/>
          <p:cNvSpPr txBox="1"/>
          <p:nvPr/>
        </p:nvSpPr>
        <p:spPr>
          <a:xfrm>
            <a:off x="3124200" y="838200"/>
            <a:ext cx="2611099" cy="369332"/>
          </a:xfrm>
          <a:prstGeom prst="rect">
            <a:avLst/>
          </a:prstGeom>
          <a:noFill/>
        </p:spPr>
        <p:txBody>
          <a:bodyPr wrap="none" rtlCol="0">
            <a:spAutoFit/>
          </a:bodyPr>
          <a:lstStyle/>
          <a:p>
            <a:r>
              <a:rPr lang="es-US" dirty="0"/>
              <a:t>Gestión del Conocimiento</a:t>
            </a:r>
            <a:endParaRPr lang="es-ES" dirty="0"/>
          </a:p>
        </p:txBody>
      </p:sp>
      <p:sp>
        <p:nvSpPr>
          <p:cNvPr id="4" name="10 CuadroTexto"/>
          <p:cNvSpPr txBox="1"/>
          <p:nvPr/>
        </p:nvSpPr>
        <p:spPr>
          <a:xfrm>
            <a:off x="2133600" y="2286000"/>
            <a:ext cx="4724400" cy="3416320"/>
          </a:xfrm>
          <a:prstGeom prst="rect">
            <a:avLst/>
          </a:prstGeom>
          <a:noFill/>
        </p:spPr>
        <p:txBody>
          <a:bodyPr wrap="square" rtlCol="0" anchor="ctr">
            <a:spAutoFit/>
          </a:bodyPr>
          <a:lstStyle/>
          <a:p>
            <a:pPr>
              <a:lnSpc>
                <a:spcPct val="150000"/>
              </a:lnSpc>
              <a:buFont typeface="Arial" pitchFamily="34" charset="0"/>
              <a:buChar char="•"/>
            </a:pPr>
            <a:r>
              <a:rPr lang="es-US" dirty="0"/>
              <a:t>Buenas prácticas del sector</a:t>
            </a:r>
          </a:p>
          <a:p>
            <a:pPr>
              <a:lnSpc>
                <a:spcPct val="150000"/>
              </a:lnSpc>
              <a:buFont typeface="Arial" pitchFamily="34" charset="0"/>
              <a:buChar char="•"/>
            </a:pPr>
            <a:r>
              <a:rPr lang="es-US" dirty="0"/>
              <a:t>Experiencias previas</a:t>
            </a:r>
          </a:p>
          <a:p>
            <a:pPr>
              <a:lnSpc>
                <a:spcPct val="150000"/>
              </a:lnSpc>
              <a:buFont typeface="Arial" pitchFamily="34" charset="0"/>
              <a:buChar char="•"/>
            </a:pPr>
            <a:r>
              <a:rPr lang="es-US" dirty="0"/>
              <a:t>Conocimiento de personas claves</a:t>
            </a:r>
          </a:p>
          <a:p>
            <a:pPr>
              <a:lnSpc>
                <a:spcPct val="150000"/>
              </a:lnSpc>
              <a:buFont typeface="Arial" pitchFamily="34" charset="0"/>
              <a:buChar char="•"/>
            </a:pPr>
            <a:r>
              <a:rPr lang="es-US" dirty="0"/>
              <a:t>Aplicación legal de normatividad</a:t>
            </a:r>
          </a:p>
          <a:p>
            <a:pPr>
              <a:lnSpc>
                <a:spcPct val="150000"/>
              </a:lnSpc>
              <a:buFont typeface="Arial" pitchFamily="34" charset="0"/>
              <a:buChar char="•"/>
            </a:pPr>
            <a:r>
              <a:rPr lang="es-US" dirty="0"/>
              <a:t>Capacitaciones</a:t>
            </a:r>
          </a:p>
          <a:p>
            <a:pPr>
              <a:lnSpc>
                <a:spcPct val="150000"/>
              </a:lnSpc>
              <a:buFont typeface="Arial" pitchFamily="34" charset="0"/>
              <a:buChar char="•"/>
            </a:pPr>
            <a:r>
              <a:rPr lang="es-US" dirty="0"/>
              <a:t>Oportunidades de mejora identificadas en auditorias </a:t>
            </a:r>
          </a:p>
          <a:p>
            <a:pPr>
              <a:lnSpc>
                <a:spcPct val="150000"/>
              </a:lnSpc>
              <a:buFont typeface="Arial" pitchFamily="34" charset="0"/>
              <a:buChar char="•"/>
            </a:pPr>
            <a:r>
              <a:rPr lang="es-US" dirty="0"/>
              <a:t>Lecciones aprendidas </a:t>
            </a:r>
            <a:endParaRPr lang="es-ES" dirty="0"/>
          </a:p>
        </p:txBody>
      </p:sp>
      <p:sp>
        <p:nvSpPr>
          <p:cNvPr id="5" name="11 CuadroTexto"/>
          <p:cNvSpPr txBox="1"/>
          <p:nvPr/>
        </p:nvSpPr>
        <p:spPr>
          <a:xfrm>
            <a:off x="1550365" y="1752600"/>
            <a:ext cx="5250155" cy="369332"/>
          </a:xfrm>
          <a:prstGeom prst="rect">
            <a:avLst/>
          </a:prstGeom>
          <a:noFill/>
        </p:spPr>
        <p:txBody>
          <a:bodyPr wrap="none" rtlCol="0">
            <a:spAutoFit/>
          </a:bodyPr>
          <a:lstStyle/>
          <a:p>
            <a:r>
              <a:rPr lang="es-US" u="sng" dirty="0"/>
              <a:t>Fuentes  donde se identifica el conocimiento :</a:t>
            </a:r>
            <a:endParaRPr lang="es-ES" u="sng" dirty="0"/>
          </a:p>
        </p:txBody>
      </p:sp>
    </p:spTree>
    <p:extLst>
      <p:ext uri="{BB962C8B-B14F-4D97-AF65-F5344CB8AC3E}">
        <p14:creationId xmlns:p14="http://schemas.microsoft.com/office/powerpoint/2010/main" val="329478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1219200" y="457200"/>
            <a:ext cx="6553200" cy="565150"/>
          </a:xfrm>
        </p:spPr>
        <p:txBody>
          <a:bodyPr/>
          <a:lstStyle/>
          <a:p>
            <a:pPr algn="ctr"/>
            <a:r>
              <a:rPr lang="es-ES" sz="3600"/>
              <a:t>GENERALIDADES</a:t>
            </a:r>
            <a:endParaRPr lang="es-CO" sz="3600"/>
          </a:p>
        </p:txBody>
      </p:sp>
      <p:sp>
        <p:nvSpPr>
          <p:cNvPr id="6147" name="4 Marcador de texto"/>
          <p:cNvSpPr>
            <a:spLocks noGrp="1"/>
          </p:cNvSpPr>
          <p:nvPr>
            <p:ph type="body" sz="half" idx="2"/>
          </p:nvPr>
        </p:nvSpPr>
        <p:spPr/>
        <p:txBody>
          <a:bodyPr/>
          <a:lstStyle/>
          <a:p>
            <a:pPr algn="just"/>
            <a:r>
              <a:rPr lang="es-ES" sz="1800"/>
              <a:t>La notaria 21, se encuentra ubicada en la calle 70 A No. 8-27, muy cerca del centro financiero de la calle  72, sitio estratégico de bancos, universidades, centro comercial y un sinnúmero de grandes empresas.</a:t>
            </a:r>
            <a:endParaRPr lang="es-CO" sz="1800"/>
          </a:p>
          <a:p>
            <a:pPr algn="just"/>
            <a:r>
              <a:rPr lang="es-ES" sz="1800"/>
              <a:t>Cuenta con confortables instalaciones, seguras y con zona de parqueo propia para sus clientes, lo cual brinda mayor comodidad  a la hora de realizar los  trámites  notariales. </a:t>
            </a:r>
            <a:endParaRPr lang="es-CO" sz="1800"/>
          </a:p>
          <a:p>
            <a:endParaRPr lang="es-CO"/>
          </a:p>
        </p:txBody>
      </p:sp>
      <p:sp>
        <p:nvSpPr>
          <p:cNvPr id="2" name="1 Botón de acción: Inicio">
            <a:hlinkClick r:id="rId2" action="ppaction://hlinksldjump" highlightClick="1"/>
          </p:cNvPr>
          <p:cNvSpPr/>
          <p:nvPr/>
        </p:nvSpPr>
        <p:spPr bwMode="auto">
          <a:xfrm>
            <a:off x="8458200" y="59436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1395590"/>
            <a:ext cx="4999734" cy="472531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4800" y="609600"/>
            <a:ext cx="8570373" cy="6125319"/>
          </a:xfrm>
          <a:prstGeom prst="rect">
            <a:avLst/>
          </a:prstGeom>
        </p:spPr>
      </p:pic>
    </p:spTree>
    <p:extLst>
      <p:ext uri="{BB962C8B-B14F-4D97-AF65-F5344CB8AC3E}">
        <p14:creationId xmlns:p14="http://schemas.microsoft.com/office/powerpoint/2010/main" val="93432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CuadroTexto"/>
          <p:cNvSpPr txBox="1">
            <a:spLocks noChangeArrowheads="1"/>
          </p:cNvSpPr>
          <p:nvPr/>
        </p:nvSpPr>
        <p:spPr bwMode="auto">
          <a:xfrm>
            <a:off x="1981200" y="498475"/>
            <a:ext cx="4800600" cy="400050"/>
          </a:xfrm>
          <a:prstGeom prst="rect">
            <a:avLst/>
          </a:prstGeom>
          <a:noFill/>
          <a:ln w="9525">
            <a:noFill/>
            <a:miter lim="800000"/>
            <a:headEnd/>
            <a:tailEnd/>
          </a:ln>
        </p:spPr>
        <p:txBody>
          <a:bodyPr>
            <a:spAutoFit/>
          </a:bodyPr>
          <a:lstStyle/>
          <a:p>
            <a:r>
              <a:rPr lang="es-ES" sz="2000"/>
              <a:t>TABLA   DE   RELACIÓN</a:t>
            </a:r>
            <a:endParaRPr lang="es-CO" sz="2000"/>
          </a:p>
        </p:txBody>
      </p:sp>
      <p:sp>
        <p:nvSpPr>
          <p:cNvPr id="4"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5" name="Text Box 1323"/>
          <p:cNvSpPr txBox="1">
            <a:spLocks noChangeArrowheads="1"/>
          </p:cNvSpPr>
          <p:nvPr/>
        </p:nvSpPr>
        <p:spPr bwMode="auto">
          <a:xfrm>
            <a:off x="0" y="6527800"/>
            <a:ext cx="18288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7" name="6 Botón de acción: Inicio">
            <a:hlinkClick r:id="rId2" action="ppaction://hlinksldjump" highlightClick="1"/>
          </p:cNvPr>
          <p:cNvSpPr/>
          <p:nvPr/>
        </p:nvSpPr>
        <p:spPr bwMode="auto">
          <a:xfrm>
            <a:off x="6643077" y="6274959"/>
            <a:ext cx="635000" cy="550557"/>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pic>
        <p:nvPicPr>
          <p:cNvPr id="2" name="Imagen 1"/>
          <p:cNvPicPr>
            <a:picLocks noChangeAspect="1"/>
          </p:cNvPicPr>
          <p:nvPr/>
        </p:nvPicPr>
        <p:blipFill>
          <a:blip r:embed="rId3"/>
          <a:stretch>
            <a:fillRect/>
          </a:stretch>
        </p:blipFill>
        <p:spPr>
          <a:xfrm>
            <a:off x="304800" y="1009807"/>
            <a:ext cx="8589976" cy="52651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CuadroTexto"/>
          <p:cNvSpPr txBox="1">
            <a:spLocks noChangeArrowheads="1"/>
          </p:cNvSpPr>
          <p:nvPr/>
        </p:nvSpPr>
        <p:spPr bwMode="auto">
          <a:xfrm>
            <a:off x="1981200" y="685800"/>
            <a:ext cx="4800600" cy="400050"/>
          </a:xfrm>
          <a:prstGeom prst="rect">
            <a:avLst/>
          </a:prstGeom>
          <a:noFill/>
          <a:ln w="9525">
            <a:noFill/>
            <a:miter lim="800000"/>
            <a:headEnd/>
            <a:tailEnd/>
          </a:ln>
        </p:spPr>
        <p:txBody>
          <a:bodyPr>
            <a:spAutoFit/>
          </a:bodyPr>
          <a:lstStyle/>
          <a:p>
            <a:r>
              <a:rPr lang="es-ES" sz="2000"/>
              <a:t>TABLA   DE   RELACIÓN</a:t>
            </a:r>
            <a:endParaRPr lang="es-CO" sz="2000"/>
          </a:p>
        </p:txBody>
      </p:sp>
      <p:sp>
        <p:nvSpPr>
          <p:cNvPr id="4"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5" name="Text Box 1323"/>
          <p:cNvSpPr txBox="1">
            <a:spLocks noChangeArrowheads="1"/>
          </p:cNvSpPr>
          <p:nvPr/>
        </p:nvSpPr>
        <p:spPr bwMode="auto">
          <a:xfrm>
            <a:off x="0" y="65198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7" name="6 Botón de acción: Inicio">
            <a:hlinkClick r:id="rId2" action="ppaction://hlinksldjump" highlightClick="1"/>
          </p:cNvPr>
          <p:cNvSpPr/>
          <p:nvPr/>
        </p:nvSpPr>
        <p:spPr bwMode="auto">
          <a:xfrm>
            <a:off x="8458200" y="54102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pic>
        <p:nvPicPr>
          <p:cNvPr id="2" name="Imagen 1"/>
          <p:cNvPicPr>
            <a:picLocks noChangeAspect="1"/>
          </p:cNvPicPr>
          <p:nvPr/>
        </p:nvPicPr>
        <p:blipFill>
          <a:blip r:embed="rId3"/>
          <a:stretch>
            <a:fillRect/>
          </a:stretch>
        </p:blipFill>
        <p:spPr>
          <a:xfrm>
            <a:off x="228600" y="1085850"/>
            <a:ext cx="8409788" cy="52387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CuadroTexto"/>
          <p:cNvSpPr txBox="1">
            <a:spLocks noChangeArrowheads="1"/>
          </p:cNvSpPr>
          <p:nvPr/>
        </p:nvSpPr>
        <p:spPr bwMode="auto">
          <a:xfrm>
            <a:off x="762000" y="914400"/>
            <a:ext cx="7620000" cy="5632450"/>
          </a:xfrm>
          <a:prstGeom prst="rect">
            <a:avLst/>
          </a:prstGeom>
          <a:noFill/>
          <a:ln w="9525">
            <a:noFill/>
            <a:miter lim="800000"/>
            <a:headEnd/>
            <a:tailEnd/>
          </a:ln>
        </p:spPr>
        <p:txBody>
          <a:bodyPr>
            <a:spAutoFit/>
          </a:bodyPr>
          <a:lstStyle/>
          <a:p>
            <a:r>
              <a:rPr lang="es-ES"/>
              <a:t>Gestión del Manual</a:t>
            </a:r>
          </a:p>
          <a:p>
            <a:endParaRPr lang="es-ES"/>
          </a:p>
          <a:p>
            <a:pPr algn="l"/>
            <a:r>
              <a:rPr lang="es-ES" u="sng"/>
              <a:t>Presentación</a:t>
            </a:r>
          </a:p>
          <a:p>
            <a:pPr algn="just"/>
            <a:r>
              <a:rPr lang="es-ES"/>
              <a:t>El estilo de presentación es mediante Power Point. Su codificación se encuentra únicamente en la portada del documento al igual que la versión.</a:t>
            </a:r>
          </a:p>
          <a:p>
            <a:pPr algn="just"/>
            <a:endParaRPr lang="es-ES" u="sng"/>
          </a:p>
          <a:p>
            <a:pPr algn="just"/>
            <a:r>
              <a:rPr lang="es-ES" u="sng"/>
              <a:t>Contenido:</a:t>
            </a:r>
          </a:p>
          <a:p>
            <a:pPr algn="just"/>
            <a:r>
              <a:rPr lang="es-ES"/>
              <a:t>El manual comprende el alcance y exclusiones del SGC, enfoque al cliente,  las directrices de calidad, mapa de procesos, caracterización de procesos y la  relación de los requisitos de la Norma.</a:t>
            </a:r>
          </a:p>
          <a:p>
            <a:pPr algn="just"/>
            <a:endParaRPr lang="es-ES" u="sng"/>
          </a:p>
          <a:p>
            <a:pPr algn="just"/>
            <a:r>
              <a:rPr lang="es-ES" u="sng"/>
              <a:t>Revisión:</a:t>
            </a:r>
          </a:p>
          <a:p>
            <a:pPr algn="just"/>
            <a:r>
              <a:rPr lang="es-CO"/>
              <a:t>El presente manual se verifica anualmente su funcionamiento general y adecuación a través de la Revisión por la Dirección, de ser necesario, toda modificación pertinente para mantener y mejorar su funcionamiento. </a:t>
            </a:r>
            <a:endParaRPr lang="es-ES"/>
          </a:p>
          <a:p>
            <a:endParaRPr lang="es-ES"/>
          </a:p>
          <a:p>
            <a:endParaRPr lang="es-CO"/>
          </a:p>
        </p:txBody>
      </p:sp>
      <p:sp>
        <p:nvSpPr>
          <p:cNvPr id="4" name="Text Box 1323"/>
          <p:cNvSpPr txBox="1">
            <a:spLocks noChangeArrowheads="1"/>
          </p:cNvSpPr>
          <p:nvPr/>
        </p:nvSpPr>
        <p:spPr bwMode="auto">
          <a:xfrm>
            <a:off x="0" y="6383338"/>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5" name="Text Box 1324"/>
          <p:cNvSpPr txBox="1">
            <a:spLocks noChangeArrowheads="1"/>
          </p:cNvSpPr>
          <p:nvPr/>
        </p:nvSpPr>
        <p:spPr bwMode="auto">
          <a:xfrm>
            <a:off x="7226300" y="6413500"/>
            <a:ext cx="1905000"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7" name="6 Botón de acción: Inicio">
            <a:hlinkClick r:id="rId2" action="ppaction://hlinksldjump" highlightClick="1"/>
          </p:cNvPr>
          <p:cNvSpPr/>
          <p:nvPr/>
        </p:nvSpPr>
        <p:spPr bwMode="auto">
          <a:xfrm>
            <a:off x="8458200" y="52578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457200" y="457200"/>
            <a:ext cx="8229600" cy="1066800"/>
          </a:xfrm>
        </p:spPr>
        <p:txBody>
          <a:bodyPr/>
          <a:lstStyle/>
          <a:p>
            <a:pPr algn="ctr"/>
            <a:r>
              <a:rPr lang="es-ES" sz="4000" b="1"/>
              <a:t>HISTORIA </a:t>
            </a:r>
            <a:endParaRPr lang="es-CO" sz="4000" b="1"/>
          </a:p>
        </p:txBody>
      </p:sp>
      <p:sp>
        <p:nvSpPr>
          <p:cNvPr id="3" name="2 Marcador de contenido"/>
          <p:cNvSpPr>
            <a:spLocks noGrp="1"/>
          </p:cNvSpPr>
          <p:nvPr>
            <p:ph idx="4294967295"/>
          </p:nvPr>
        </p:nvSpPr>
        <p:spPr>
          <a:xfrm>
            <a:off x="457200" y="1676400"/>
            <a:ext cx="8229600" cy="4191000"/>
          </a:xfrm>
        </p:spPr>
        <p:txBody>
          <a:bodyPr/>
          <a:lstStyle/>
          <a:p>
            <a:pPr marL="0" indent="0" algn="just">
              <a:buFont typeface="Wingdings" pitchFamily="2" charset="2"/>
              <a:buNone/>
              <a:defRPr/>
            </a:pPr>
            <a:endParaRPr lang="es-CO" sz="2000" dirty="0"/>
          </a:p>
          <a:p>
            <a:pPr marL="0" indent="0" algn="just">
              <a:buFont typeface="Wingdings" pitchFamily="2" charset="2"/>
              <a:buNone/>
              <a:defRPr/>
            </a:pPr>
            <a:r>
              <a:rPr lang="es-CO" sz="2000" dirty="0"/>
              <a:t>Creada por Decreto Presidencial N° 1984 de 1974. </a:t>
            </a:r>
          </a:p>
          <a:p>
            <a:pPr marL="0" indent="0" algn="just">
              <a:buFont typeface="Wingdings" pitchFamily="2" charset="2"/>
              <a:buNone/>
              <a:defRPr/>
            </a:pPr>
            <a:endParaRPr lang="es-CO" sz="2000" dirty="0"/>
          </a:p>
          <a:p>
            <a:pPr marL="0" indent="0" algn="just">
              <a:buFont typeface="Wingdings" pitchFamily="2" charset="2"/>
              <a:buNone/>
              <a:defRPr/>
            </a:pPr>
            <a:r>
              <a:rPr lang="es-CO" sz="2000" dirty="0"/>
              <a:t>En sus comienzos estuvo ubicada en la zona centro de Bogotá y en el año 2004 fue trasladada  a la actual dirección para mejorar las condiciones locativas de funcionamiento.  </a:t>
            </a:r>
          </a:p>
          <a:p>
            <a:pPr marL="0" indent="0" algn="just">
              <a:buFont typeface="Wingdings" pitchFamily="2" charset="2"/>
              <a:buNone/>
              <a:defRPr/>
            </a:pPr>
            <a:endParaRPr lang="es-CO" sz="2000" dirty="0"/>
          </a:p>
          <a:p>
            <a:pPr marL="0" indent="0" algn="just">
              <a:buFont typeface="Wingdings" pitchFamily="2" charset="2"/>
              <a:buNone/>
              <a:defRPr/>
            </a:pPr>
            <a:r>
              <a:rPr lang="es-CO" sz="2000" dirty="0"/>
              <a:t>A partir del 12 de julio de 2002 es presidida por la Doctora Adriana Cuéllar Arango, notaria nombrada en carrera por mérito obtenido en concurso público y abierto. La  Doctora Adriana Cuellar es abogada-Doctora en Derecho y Ciencias Políticas, Especializada en Derecho Notarial y Registral,  y en Derecho de Familia además de Conciliadora de Conflictos. </a:t>
            </a:r>
          </a:p>
          <a:p>
            <a:pPr>
              <a:defRPr/>
            </a:pPr>
            <a:endParaRPr lang="es-CO" dirty="0"/>
          </a:p>
        </p:txBody>
      </p:sp>
      <p:sp>
        <p:nvSpPr>
          <p:cNvPr id="5" name="4 Botón de acción: Inicio">
            <a:hlinkClick r:id="rId2" action="ppaction://hlinksldjump" highlightClick="1"/>
          </p:cNvPr>
          <p:cNvSpPr/>
          <p:nvPr/>
        </p:nvSpPr>
        <p:spPr bwMode="auto">
          <a:xfrm>
            <a:off x="8458200" y="54864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idx="4294967295"/>
          </p:nvPr>
        </p:nvSpPr>
        <p:spPr>
          <a:xfrm>
            <a:off x="457200" y="457200"/>
            <a:ext cx="8229600" cy="914400"/>
          </a:xfrm>
        </p:spPr>
        <p:txBody>
          <a:bodyPr/>
          <a:lstStyle/>
          <a:p>
            <a:pPr algn="ctr"/>
            <a:r>
              <a:rPr lang="es-ES" sz="3200" b="1">
                <a:solidFill>
                  <a:srgbClr val="FF0000"/>
                </a:solidFill>
              </a:rPr>
              <a:t>SISTEMA DE GESTIÓN DE CALIDAD </a:t>
            </a:r>
            <a:r>
              <a:rPr lang="es-ES" sz="3200" b="1"/>
              <a:t> </a:t>
            </a:r>
            <a:endParaRPr lang="es-CO" sz="3200" b="1"/>
          </a:p>
        </p:txBody>
      </p:sp>
      <p:sp>
        <p:nvSpPr>
          <p:cNvPr id="8195" name="6 CuadroTexto"/>
          <p:cNvSpPr txBox="1">
            <a:spLocks noChangeArrowheads="1"/>
          </p:cNvSpPr>
          <p:nvPr/>
        </p:nvSpPr>
        <p:spPr bwMode="auto">
          <a:xfrm>
            <a:off x="441326" y="3749064"/>
            <a:ext cx="2193925" cy="323850"/>
          </a:xfrm>
          <a:prstGeom prst="rect">
            <a:avLst/>
          </a:prstGeom>
          <a:noFill/>
          <a:ln w="9525">
            <a:solidFill>
              <a:srgbClr val="00B050"/>
            </a:solidFill>
            <a:miter lim="800000"/>
            <a:headEnd/>
            <a:tailEnd/>
          </a:ln>
        </p:spPr>
        <p:txBody>
          <a:bodyPr wrap="none">
            <a:spAutoFit/>
          </a:bodyPr>
          <a:lstStyle/>
          <a:p>
            <a:r>
              <a:rPr lang="es-CO" sz="1500" dirty="0"/>
              <a:t>MAPA DE PROCESOS</a:t>
            </a:r>
          </a:p>
        </p:txBody>
      </p:sp>
      <p:sp>
        <p:nvSpPr>
          <p:cNvPr id="8196" name="9 CuadroTexto"/>
          <p:cNvSpPr txBox="1">
            <a:spLocks noChangeArrowheads="1"/>
          </p:cNvSpPr>
          <p:nvPr/>
        </p:nvSpPr>
        <p:spPr bwMode="auto">
          <a:xfrm>
            <a:off x="1622425" y="1628775"/>
            <a:ext cx="836613" cy="323850"/>
          </a:xfrm>
          <a:prstGeom prst="rect">
            <a:avLst/>
          </a:prstGeom>
          <a:noFill/>
          <a:ln w="9525">
            <a:solidFill>
              <a:schemeClr val="accent1"/>
            </a:solidFill>
            <a:miter lim="800000"/>
            <a:headEnd/>
            <a:tailEnd/>
          </a:ln>
        </p:spPr>
        <p:txBody>
          <a:bodyPr wrap="none">
            <a:spAutoFit/>
          </a:bodyPr>
          <a:lstStyle/>
          <a:p>
            <a:r>
              <a:rPr lang="es-CO" sz="1500"/>
              <a:t>VISIÓN</a:t>
            </a:r>
          </a:p>
        </p:txBody>
      </p:sp>
      <p:sp>
        <p:nvSpPr>
          <p:cNvPr id="8197" name="10 CuadroTexto"/>
          <p:cNvSpPr txBox="1">
            <a:spLocks noChangeArrowheads="1"/>
          </p:cNvSpPr>
          <p:nvPr/>
        </p:nvSpPr>
        <p:spPr bwMode="auto">
          <a:xfrm>
            <a:off x="1652588" y="2501900"/>
            <a:ext cx="868362" cy="322263"/>
          </a:xfrm>
          <a:prstGeom prst="rect">
            <a:avLst/>
          </a:prstGeom>
          <a:noFill/>
          <a:ln w="9525">
            <a:solidFill>
              <a:schemeClr val="accent1"/>
            </a:solidFill>
            <a:miter lim="800000"/>
            <a:headEnd/>
            <a:tailEnd/>
          </a:ln>
        </p:spPr>
        <p:txBody>
          <a:bodyPr wrap="none">
            <a:spAutoFit/>
          </a:bodyPr>
          <a:lstStyle/>
          <a:p>
            <a:r>
              <a:rPr lang="es-CO" sz="1500"/>
              <a:t>MISIÓN</a:t>
            </a:r>
          </a:p>
        </p:txBody>
      </p:sp>
      <p:sp>
        <p:nvSpPr>
          <p:cNvPr id="8198" name="11 CuadroTexto"/>
          <p:cNvSpPr txBox="1">
            <a:spLocks noChangeArrowheads="1"/>
          </p:cNvSpPr>
          <p:nvPr/>
        </p:nvSpPr>
        <p:spPr bwMode="auto">
          <a:xfrm>
            <a:off x="6511925" y="2449513"/>
            <a:ext cx="1993900" cy="322262"/>
          </a:xfrm>
          <a:prstGeom prst="rect">
            <a:avLst/>
          </a:prstGeom>
          <a:noFill/>
          <a:ln w="9525">
            <a:solidFill>
              <a:schemeClr val="accent1"/>
            </a:solidFill>
            <a:miter lim="800000"/>
            <a:headEnd/>
            <a:tailEnd/>
          </a:ln>
        </p:spPr>
        <p:txBody>
          <a:bodyPr wrap="none">
            <a:spAutoFit/>
          </a:bodyPr>
          <a:lstStyle/>
          <a:p>
            <a:r>
              <a:rPr lang="es-CO" sz="1500" dirty="0"/>
              <a:t>POLÍTICA CALIDAD</a:t>
            </a:r>
          </a:p>
        </p:txBody>
      </p:sp>
      <p:sp>
        <p:nvSpPr>
          <p:cNvPr id="8199" name="12 CuadroTexto"/>
          <p:cNvSpPr txBox="1">
            <a:spLocks noChangeArrowheads="1"/>
          </p:cNvSpPr>
          <p:nvPr/>
        </p:nvSpPr>
        <p:spPr bwMode="auto">
          <a:xfrm>
            <a:off x="6838950" y="4033937"/>
            <a:ext cx="1371600" cy="554037"/>
          </a:xfrm>
          <a:prstGeom prst="rect">
            <a:avLst/>
          </a:prstGeom>
          <a:noFill/>
          <a:ln w="9525">
            <a:solidFill>
              <a:schemeClr val="accent1"/>
            </a:solidFill>
            <a:miter lim="800000"/>
            <a:headEnd/>
            <a:tailEnd/>
          </a:ln>
        </p:spPr>
        <p:txBody>
          <a:bodyPr wrap="none">
            <a:spAutoFit/>
          </a:bodyPr>
          <a:lstStyle/>
          <a:p>
            <a:r>
              <a:rPr lang="es-CO" sz="1500"/>
              <a:t>OBJETIVOS </a:t>
            </a:r>
          </a:p>
          <a:p>
            <a:r>
              <a:rPr lang="es-CO" sz="1500"/>
              <a:t>DE CALIDAD</a:t>
            </a:r>
          </a:p>
        </p:txBody>
      </p:sp>
      <p:sp>
        <p:nvSpPr>
          <p:cNvPr id="8200" name="13 CuadroTexto"/>
          <p:cNvSpPr txBox="1">
            <a:spLocks noChangeArrowheads="1"/>
          </p:cNvSpPr>
          <p:nvPr/>
        </p:nvSpPr>
        <p:spPr bwMode="auto">
          <a:xfrm>
            <a:off x="315913" y="4782527"/>
            <a:ext cx="2365375" cy="323850"/>
          </a:xfrm>
          <a:prstGeom prst="rect">
            <a:avLst/>
          </a:prstGeom>
          <a:noFill/>
          <a:ln w="9525">
            <a:solidFill>
              <a:srgbClr val="00B050"/>
            </a:solidFill>
            <a:miter lim="800000"/>
            <a:headEnd/>
            <a:tailEnd/>
          </a:ln>
        </p:spPr>
        <p:txBody>
          <a:bodyPr wrap="none">
            <a:spAutoFit/>
          </a:bodyPr>
          <a:lstStyle/>
          <a:p>
            <a:r>
              <a:rPr lang="es-CO" sz="1500"/>
              <a:t>CARACTERIZACIONES </a:t>
            </a:r>
          </a:p>
        </p:txBody>
      </p:sp>
      <p:sp>
        <p:nvSpPr>
          <p:cNvPr id="8201" name="14 CuadroTexto"/>
          <p:cNvSpPr txBox="1">
            <a:spLocks noChangeArrowheads="1"/>
          </p:cNvSpPr>
          <p:nvPr/>
        </p:nvSpPr>
        <p:spPr bwMode="auto">
          <a:xfrm>
            <a:off x="5516563" y="5641975"/>
            <a:ext cx="1628775" cy="554038"/>
          </a:xfrm>
          <a:prstGeom prst="rect">
            <a:avLst/>
          </a:prstGeom>
          <a:noFill/>
          <a:ln w="9525">
            <a:solidFill>
              <a:srgbClr val="FF0000"/>
            </a:solidFill>
            <a:miter lim="800000"/>
            <a:headEnd/>
            <a:tailEnd/>
          </a:ln>
        </p:spPr>
        <p:txBody>
          <a:bodyPr wrap="none">
            <a:spAutoFit/>
          </a:bodyPr>
          <a:lstStyle/>
          <a:p>
            <a:r>
              <a:rPr lang="es-CO" sz="1500"/>
              <a:t>PLAN CALIDAD</a:t>
            </a:r>
          </a:p>
          <a:p>
            <a:r>
              <a:rPr lang="es-CO" sz="1500"/>
              <a:t> NORMAS</a:t>
            </a:r>
          </a:p>
        </p:txBody>
      </p:sp>
      <p:sp>
        <p:nvSpPr>
          <p:cNvPr id="8202" name="7 Rectángulo"/>
          <p:cNvSpPr>
            <a:spLocks noChangeArrowheads="1"/>
          </p:cNvSpPr>
          <p:nvPr/>
        </p:nvSpPr>
        <p:spPr bwMode="auto">
          <a:xfrm>
            <a:off x="831850" y="5641975"/>
            <a:ext cx="3463925" cy="554038"/>
          </a:xfrm>
          <a:prstGeom prst="rect">
            <a:avLst/>
          </a:prstGeom>
          <a:noFill/>
          <a:ln w="9525">
            <a:solidFill>
              <a:srgbClr val="FF0000"/>
            </a:solidFill>
            <a:miter lim="800000"/>
            <a:headEnd/>
            <a:tailEnd/>
          </a:ln>
        </p:spPr>
        <p:txBody>
          <a:bodyPr>
            <a:spAutoFit/>
          </a:bodyPr>
          <a:lstStyle/>
          <a:p>
            <a:r>
              <a:rPr lang="es-ES" sz="1500"/>
              <a:t>PLAN CALIDAD </a:t>
            </a:r>
          </a:p>
          <a:p>
            <a:r>
              <a:rPr lang="es-ES" sz="1500"/>
              <a:t>REQUISITOS</a:t>
            </a:r>
            <a:endParaRPr lang="es-CO" sz="1500"/>
          </a:p>
        </p:txBody>
      </p:sp>
      <p:sp>
        <p:nvSpPr>
          <p:cNvPr id="8203" name="8 Rectángulo"/>
          <p:cNvSpPr>
            <a:spLocks noChangeArrowheads="1"/>
          </p:cNvSpPr>
          <p:nvPr/>
        </p:nvSpPr>
        <p:spPr bwMode="auto">
          <a:xfrm>
            <a:off x="6096000" y="4897438"/>
            <a:ext cx="2362200" cy="323850"/>
          </a:xfrm>
          <a:prstGeom prst="rect">
            <a:avLst/>
          </a:prstGeom>
          <a:noFill/>
          <a:ln w="9525">
            <a:solidFill>
              <a:srgbClr val="00B050"/>
            </a:solidFill>
            <a:miter lim="800000"/>
            <a:headEnd/>
            <a:tailEnd/>
          </a:ln>
        </p:spPr>
        <p:txBody>
          <a:bodyPr>
            <a:spAutoFit/>
          </a:bodyPr>
          <a:lstStyle/>
          <a:p>
            <a:r>
              <a:rPr lang="es-ES" sz="1500"/>
              <a:t>PROCEDIMIENTOS</a:t>
            </a:r>
            <a:endParaRPr lang="es-CO" sz="1500"/>
          </a:p>
        </p:txBody>
      </p:sp>
      <p:cxnSp>
        <p:nvCxnSpPr>
          <p:cNvPr id="8204" name="16 Conector angular"/>
          <p:cNvCxnSpPr>
            <a:cxnSpLocks noChangeShapeType="1"/>
            <a:endCxn id="8196" idx="2"/>
          </p:cNvCxnSpPr>
          <p:nvPr/>
        </p:nvCxnSpPr>
        <p:spPr bwMode="auto">
          <a:xfrm rot="16200000" flipV="1">
            <a:off x="2963862" y="1030288"/>
            <a:ext cx="733425" cy="2578100"/>
          </a:xfrm>
          <a:prstGeom prst="bentConnector3">
            <a:avLst>
              <a:gd name="adj1" fmla="val 50000"/>
            </a:avLst>
          </a:prstGeom>
          <a:noFill/>
          <a:ln w="9525" algn="ctr">
            <a:solidFill>
              <a:schemeClr val="tx1"/>
            </a:solidFill>
            <a:round/>
            <a:headEnd/>
            <a:tailEnd/>
          </a:ln>
          <a:effectLst/>
        </p:spPr>
      </p:cxnSp>
      <p:cxnSp>
        <p:nvCxnSpPr>
          <p:cNvPr id="8205" name="21 Conector angular"/>
          <p:cNvCxnSpPr>
            <a:cxnSpLocks noChangeShapeType="1"/>
            <a:endCxn id="8198" idx="1"/>
          </p:cNvCxnSpPr>
          <p:nvPr/>
        </p:nvCxnSpPr>
        <p:spPr bwMode="auto">
          <a:xfrm rot="5400000" flipH="1" flipV="1">
            <a:off x="5527675" y="1701800"/>
            <a:ext cx="76200" cy="1892300"/>
          </a:xfrm>
          <a:prstGeom prst="bentConnector2">
            <a:avLst/>
          </a:prstGeom>
          <a:noFill/>
          <a:ln w="9525" algn="ctr">
            <a:solidFill>
              <a:schemeClr val="tx1"/>
            </a:solidFill>
            <a:round/>
            <a:headEnd/>
            <a:tailEnd/>
          </a:ln>
          <a:effectLst/>
        </p:spPr>
      </p:cxnSp>
      <p:cxnSp>
        <p:nvCxnSpPr>
          <p:cNvPr id="8206" name="24 Conector angular"/>
          <p:cNvCxnSpPr>
            <a:cxnSpLocks noChangeShapeType="1"/>
            <a:endCxn id="8199" idx="1"/>
          </p:cNvCxnSpPr>
          <p:nvPr/>
        </p:nvCxnSpPr>
        <p:spPr bwMode="auto">
          <a:xfrm>
            <a:off x="5692775" y="4272062"/>
            <a:ext cx="1146175" cy="38100"/>
          </a:xfrm>
          <a:prstGeom prst="bentConnector3">
            <a:avLst>
              <a:gd name="adj1" fmla="val 50000"/>
            </a:avLst>
          </a:prstGeom>
          <a:noFill/>
          <a:ln w="9525" algn="ctr">
            <a:solidFill>
              <a:schemeClr val="tx1"/>
            </a:solidFill>
            <a:round/>
            <a:headEnd/>
            <a:tailEnd/>
          </a:ln>
          <a:effectLst/>
        </p:spPr>
      </p:cxnSp>
      <p:cxnSp>
        <p:nvCxnSpPr>
          <p:cNvPr id="8207" name="27 Conector angular"/>
          <p:cNvCxnSpPr>
            <a:cxnSpLocks noChangeShapeType="1"/>
            <a:endCxn id="8203" idx="1"/>
          </p:cNvCxnSpPr>
          <p:nvPr/>
        </p:nvCxnSpPr>
        <p:spPr bwMode="auto">
          <a:xfrm>
            <a:off x="5676900" y="3783013"/>
            <a:ext cx="419100" cy="1276350"/>
          </a:xfrm>
          <a:prstGeom prst="bentConnector3">
            <a:avLst>
              <a:gd name="adj1" fmla="val 50000"/>
            </a:avLst>
          </a:prstGeom>
          <a:noFill/>
          <a:ln w="9525" algn="ctr">
            <a:solidFill>
              <a:schemeClr val="tx1"/>
            </a:solidFill>
            <a:round/>
            <a:headEnd/>
            <a:tailEnd/>
          </a:ln>
          <a:effectLst/>
        </p:spPr>
      </p:cxnSp>
      <p:cxnSp>
        <p:nvCxnSpPr>
          <p:cNvPr id="8208" name="31 Conector angular"/>
          <p:cNvCxnSpPr>
            <a:cxnSpLocks noChangeShapeType="1"/>
            <a:endCxn id="8201" idx="1"/>
          </p:cNvCxnSpPr>
          <p:nvPr/>
        </p:nvCxnSpPr>
        <p:spPr bwMode="auto">
          <a:xfrm rot="16200000" flipH="1">
            <a:off x="4637881" y="5039519"/>
            <a:ext cx="1038225" cy="719138"/>
          </a:xfrm>
          <a:prstGeom prst="bentConnector2">
            <a:avLst/>
          </a:prstGeom>
          <a:noFill/>
          <a:ln w="9525" algn="ctr">
            <a:solidFill>
              <a:schemeClr val="tx1"/>
            </a:solidFill>
            <a:round/>
            <a:headEnd/>
            <a:tailEnd/>
          </a:ln>
          <a:effectLst/>
        </p:spPr>
      </p:cxnSp>
      <p:cxnSp>
        <p:nvCxnSpPr>
          <p:cNvPr id="8209" name="34 Conector angular"/>
          <p:cNvCxnSpPr>
            <a:cxnSpLocks noChangeShapeType="1"/>
            <a:endCxn id="8202" idx="3"/>
          </p:cNvCxnSpPr>
          <p:nvPr/>
        </p:nvCxnSpPr>
        <p:spPr bwMode="auto">
          <a:xfrm rot="5400000">
            <a:off x="4027487" y="5148263"/>
            <a:ext cx="1038225" cy="501650"/>
          </a:xfrm>
          <a:prstGeom prst="bentConnector2">
            <a:avLst/>
          </a:prstGeom>
          <a:noFill/>
          <a:ln w="9525" algn="ctr">
            <a:solidFill>
              <a:schemeClr val="tx1"/>
            </a:solidFill>
            <a:round/>
            <a:headEnd/>
            <a:tailEnd/>
          </a:ln>
          <a:effectLst/>
        </p:spPr>
      </p:cxnSp>
      <p:cxnSp>
        <p:nvCxnSpPr>
          <p:cNvPr id="8210" name="37 Conector angular"/>
          <p:cNvCxnSpPr>
            <a:cxnSpLocks noChangeShapeType="1"/>
            <a:endCxn id="8200" idx="3"/>
          </p:cNvCxnSpPr>
          <p:nvPr/>
        </p:nvCxnSpPr>
        <p:spPr bwMode="auto">
          <a:xfrm rot="10800000" flipV="1">
            <a:off x="2681288" y="4363427"/>
            <a:ext cx="827087" cy="581025"/>
          </a:xfrm>
          <a:prstGeom prst="bentConnector3">
            <a:avLst>
              <a:gd name="adj1" fmla="val 50000"/>
            </a:avLst>
          </a:prstGeom>
          <a:noFill/>
          <a:ln w="9525" algn="ctr">
            <a:solidFill>
              <a:schemeClr val="tx1"/>
            </a:solidFill>
            <a:round/>
            <a:headEnd/>
            <a:tailEnd/>
          </a:ln>
          <a:effectLst/>
        </p:spPr>
      </p:cxnSp>
      <p:cxnSp>
        <p:nvCxnSpPr>
          <p:cNvPr id="8211" name="41 Conector angular"/>
          <p:cNvCxnSpPr>
            <a:cxnSpLocks noChangeShapeType="1"/>
          </p:cNvCxnSpPr>
          <p:nvPr/>
        </p:nvCxnSpPr>
        <p:spPr bwMode="auto">
          <a:xfrm rot="10800000">
            <a:off x="2658270" y="3948113"/>
            <a:ext cx="881062" cy="415925"/>
          </a:xfrm>
          <a:prstGeom prst="bentConnector3">
            <a:avLst>
              <a:gd name="adj1" fmla="val 50000"/>
            </a:avLst>
          </a:prstGeom>
          <a:noFill/>
          <a:ln w="9525" algn="ctr">
            <a:solidFill>
              <a:schemeClr val="tx1"/>
            </a:solidFill>
            <a:round/>
            <a:headEnd/>
            <a:tailEnd/>
          </a:ln>
          <a:effectLst/>
        </p:spPr>
      </p:cxnSp>
      <p:cxnSp>
        <p:nvCxnSpPr>
          <p:cNvPr id="8212" name="45 Conector angular"/>
          <p:cNvCxnSpPr>
            <a:cxnSpLocks noChangeShapeType="1"/>
            <a:endCxn id="8214" idx="2"/>
          </p:cNvCxnSpPr>
          <p:nvPr/>
        </p:nvCxnSpPr>
        <p:spPr bwMode="auto">
          <a:xfrm rot="5400000" flipH="1" flipV="1">
            <a:off x="4277519" y="2342356"/>
            <a:ext cx="685800" cy="1588"/>
          </a:xfrm>
          <a:prstGeom prst="bentConnector3">
            <a:avLst>
              <a:gd name="adj1" fmla="val 50000"/>
            </a:avLst>
          </a:prstGeom>
          <a:noFill/>
          <a:ln w="9525" algn="ctr">
            <a:solidFill>
              <a:schemeClr val="tx1"/>
            </a:solidFill>
            <a:round/>
            <a:headEnd/>
            <a:tailEnd/>
          </a:ln>
          <a:effectLst/>
        </p:spPr>
      </p:cxnSp>
      <p:graphicFrame>
        <p:nvGraphicFramePr>
          <p:cNvPr id="8213" name="1 Objeto"/>
          <p:cNvGraphicFramePr>
            <a:graphicFrameLocks noChangeAspect="1"/>
          </p:cNvGraphicFramePr>
          <p:nvPr/>
        </p:nvGraphicFramePr>
        <p:xfrm>
          <a:off x="3562350" y="2686050"/>
          <a:ext cx="2114550" cy="2193925"/>
        </p:xfrm>
        <a:graphic>
          <a:graphicData uri="http://schemas.openxmlformats.org/presentationml/2006/ole">
            <mc:AlternateContent xmlns:mc="http://schemas.openxmlformats.org/markup-compatibility/2006">
              <mc:Choice xmlns:v="urn:schemas-microsoft-com:vml" Requires="v">
                <p:oleObj r:id="rId2" imgW="9123810" imgH="9469172" progId="">
                  <p:embed/>
                </p:oleObj>
              </mc:Choice>
              <mc:Fallback>
                <p:oleObj r:id="rId2" imgW="9123810" imgH="9469172" progId="">
                  <p:embed/>
                  <p:pic>
                    <p:nvPicPr>
                      <p:cNvPr id="0"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2686050"/>
                        <a:ext cx="2114550" cy="219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4" name="28 CuadroTexto"/>
          <p:cNvSpPr txBox="1">
            <a:spLocks noChangeArrowheads="1"/>
          </p:cNvSpPr>
          <p:nvPr/>
        </p:nvSpPr>
        <p:spPr bwMode="auto">
          <a:xfrm>
            <a:off x="3467100" y="1676400"/>
            <a:ext cx="2309813" cy="323850"/>
          </a:xfrm>
          <a:prstGeom prst="rect">
            <a:avLst/>
          </a:prstGeom>
          <a:noFill/>
          <a:ln w="9525">
            <a:solidFill>
              <a:schemeClr val="accent1"/>
            </a:solidFill>
            <a:miter lim="800000"/>
            <a:headEnd/>
            <a:tailEnd/>
          </a:ln>
        </p:spPr>
        <p:txBody>
          <a:bodyPr wrap="none">
            <a:spAutoFit/>
          </a:bodyPr>
          <a:lstStyle/>
          <a:p>
            <a:r>
              <a:rPr lang="es-CO" sz="1500"/>
              <a:t>ENFOQUE AL CLIENTE</a:t>
            </a:r>
          </a:p>
        </p:txBody>
      </p:sp>
      <p:cxnSp>
        <p:nvCxnSpPr>
          <p:cNvPr id="8215" name="32 Conector angular"/>
          <p:cNvCxnSpPr>
            <a:cxnSpLocks noChangeShapeType="1"/>
            <a:endCxn id="8197" idx="3"/>
          </p:cNvCxnSpPr>
          <p:nvPr/>
        </p:nvCxnSpPr>
        <p:spPr bwMode="auto">
          <a:xfrm rot="16200000" flipV="1">
            <a:off x="3559175" y="1625600"/>
            <a:ext cx="22225" cy="2098675"/>
          </a:xfrm>
          <a:prstGeom prst="bentConnector2">
            <a:avLst/>
          </a:prstGeom>
          <a:noFill/>
          <a:ln w="9525" algn="ctr">
            <a:solidFill>
              <a:schemeClr val="tx1"/>
            </a:solidFill>
            <a:round/>
            <a:headEnd/>
            <a:tailEnd/>
          </a:ln>
          <a:effectLst/>
        </p:spPr>
      </p:cxnSp>
      <p:sp>
        <p:nvSpPr>
          <p:cNvPr id="25" name="24 Botón de acción: Inicio">
            <a:hlinkClick r:id="rId4" action="ppaction://hlinksldjump" highlightClick="1"/>
          </p:cNvPr>
          <p:cNvSpPr/>
          <p:nvPr/>
        </p:nvSpPr>
        <p:spPr bwMode="auto">
          <a:xfrm>
            <a:off x="8509000" y="54864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cxnSp>
        <p:nvCxnSpPr>
          <p:cNvPr id="3" name="Conector angular 2"/>
          <p:cNvCxnSpPr/>
          <p:nvPr/>
        </p:nvCxnSpPr>
        <p:spPr bwMode="auto">
          <a:xfrm flipV="1">
            <a:off x="4619625" y="1952625"/>
            <a:ext cx="2525713" cy="496888"/>
          </a:xfrm>
          <a:prstGeom prst="bentConnector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ángulo 4"/>
          <p:cNvSpPr/>
          <p:nvPr/>
        </p:nvSpPr>
        <p:spPr bwMode="auto">
          <a:xfrm>
            <a:off x="7210425" y="1772810"/>
            <a:ext cx="1295400" cy="304800"/>
          </a:xfrm>
          <a:prstGeom prst="rect">
            <a:avLst/>
          </a:prstGeom>
          <a:no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CO" sz="1800" b="1" i="0" u="none" strike="noStrike" cap="none" normalizeH="0" baseline="0">
              <a:ln>
                <a:noFill/>
              </a:ln>
              <a:solidFill>
                <a:schemeClr val="tx1"/>
              </a:solidFill>
              <a:effectLst>
                <a:outerShdw blurRad="38100" dist="38100" dir="2700000" algn="tl">
                  <a:srgbClr val="000000">
                    <a:alpha val="43137"/>
                  </a:srgbClr>
                </a:outerShdw>
              </a:effectLst>
              <a:latin typeface="Arial" charset="0"/>
              <a:cs typeface="Arial" charset="0"/>
            </a:endParaRPr>
          </a:p>
        </p:txBody>
      </p:sp>
      <p:sp>
        <p:nvSpPr>
          <p:cNvPr id="6" name="CuadroTexto 5"/>
          <p:cNvSpPr txBox="1"/>
          <p:nvPr/>
        </p:nvSpPr>
        <p:spPr>
          <a:xfrm>
            <a:off x="7239000" y="1791791"/>
            <a:ext cx="1219199" cy="307777"/>
          </a:xfrm>
          <a:prstGeom prst="rect">
            <a:avLst/>
          </a:prstGeom>
          <a:noFill/>
        </p:spPr>
        <p:txBody>
          <a:bodyPr wrap="square" rtlCol="0">
            <a:spAutoFit/>
          </a:bodyPr>
          <a:lstStyle/>
          <a:p>
            <a:r>
              <a:rPr lang="es-CO" sz="1400" dirty="0"/>
              <a:t>CONTEXTO</a:t>
            </a:r>
          </a:p>
        </p:txBody>
      </p:sp>
      <p:cxnSp>
        <p:nvCxnSpPr>
          <p:cNvPr id="8" name="Conector angular 7"/>
          <p:cNvCxnSpPr/>
          <p:nvPr/>
        </p:nvCxnSpPr>
        <p:spPr bwMode="auto">
          <a:xfrm rot="10800000" flipV="1">
            <a:off x="2286001" y="3200400"/>
            <a:ext cx="1284287" cy="228600"/>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CuadroTexto 8"/>
          <p:cNvSpPr txBox="1"/>
          <p:nvPr/>
        </p:nvSpPr>
        <p:spPr>
          <a:xfrm>
            <a:off x="244079" y="3082762"/>
            <a:ext cx="2030412" cy="553998"/>
          </a:xfrm>
          <a:prstGeom prst="rect">
            <a:avLst/>
          </a:prstGeom>
          <a:noFill/>
          <a:ln>
            <a:solidFill>
              <a:schemeClr val="accent5">
                <a:lumMod val="75000"/>
              </a:schemeClr>
            </a:solidFill>
          </a:ln>
        </p:spPr>
        <p:txBody>
          <a:bodyPr wrap="square" rtlCol="0">
            <a:spAutoFit/>
          </a:bodyPr>
          <a:lstStyle/>
          <a:p>
            <a:r>
              <a:rPr lang="es-CO" sz="1500" dirty="0"/>
              <a:t>PARTES INTERESADAS</a:t>
            </a:r>
          </a:p>
        </p:txBody>
      </p:sp>
      <p:cxnSp>
        <p:nvCxnSpPr>
          <p:cNvPr id="12" name="Conector angular 11"/>
          <p:cNvCxnSpPr/>
          <p:nvPr/>
        </p:nvCxnSpPr>
        <p:spPr bwMode="auto">
          <a:xfrm>
            <a:off x="5676900" y="3276600"/>
            <a:ext cx="1104900" cy="228600"/>
          </a:xfrm>
          <a:prstGeom prst="bentConnector3">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CuadroTexto 12"/>
          <p:cNvSpPr txBox="1"/>
          <p:nvPr/>
        </p:nvSpPr>
        <p:spPr>
          <a:xfrm>
            <a:off x="6838950" y="3354387"/>
            <a:ext cx="1847850" cy="553998"/>
          </a:xfrm>
          <a:prstGeom prst="rect">
            <a:avLst/>
          </a:prstGeom>
          <a:noFill/>
          <a:ln>
            <a:solidFill>
              <a:srgbClr val="92D050"/>
            </a:solidFill>
          </a:ln>
        </p:spPr>
        <p:txBody>
          <a:bodyPr wrap="square" rtlCol="0">
            <a:spAutoFit/>
          </a:bodyPr>
          <a:lstStyle/>
          <a:p>
            <a:r>
              <a:rPr lang="es-CO" sz="1500" dirty="0"/>
              <a:t>GESTION DEL CONOCIMIENTO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Botón de acción: Inicio">
            <a:hlinkClick r:id="rId2" action="ppaction://hlinksldjump" highlightClick="1"/>
          </p:cNvPr>
          <p:cNvSpPr/>
          <p:nvPr/>
        </p:nvSpPr>
        <p:spPr bwMode="auto">
          <a:xfrm>
            <a:off x="8610600" y="5181600"/>
            <a:ext cx="533400" cy="8382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
        <p:nvSpPr>
          <p:cNvPr id="9218" name="1 Título"/>
          <p:cNvSpPr>
            <a:spLocks noGrp="1"/>
          </p:cNvSpPr>
          <p:nvPr>
            <p:ph type="title" idx="4294967295"/>
          </p:nvPr>
        </p:nvSpPr>
        <p:spPr/>
        <p:txBody>
          <a:bodyPr/>
          <a:lstStyle/>
          <a:p>
            <a:pPr marL="342900" indent="-342900" algn="ctr" eaLnBrk="1" hangingPunct="1"/>
            <a:br>
              <a:rPr lang="es-MX" sz="3600" b="1" dirty="0"/>
            </a:br>
            <a:r>
              <a:rPr lang="es-MX" sz="3600" b="1" dirty="0"/>
              <a:t>ALCANCE Y EXCLUSIONES DEL SISTEMA</a:t>
            </a:r>
            <a:br>
              <a:rPr lang="es-CO" sz="1600" b="1" dirty="0"/>
            </a:br>
            <a:endParaRPr lang="es-CO" dirty="0"/>
          </a:p>
        </p:txBody>
      </p:sp>
      <p:sp>
        <p:nvSpPr>
          <p:cNvPr id="3" name="2 Marcador de contenido"/>
          <p:cNvSpPr>
            <a:spLocks noGrp="1"/>
          </p:cNvSpPr>
          <p:nvPr>
            <p:ph idx="4294967295"/>
          </p:nvPr>
        </p:nvSpPr>
        <p:spPr>
          <a:xfrm>
            <a:off x="442546" y="1770855"/>
            <a:ext cx="8229600" cy="1011237"/>
          </a:xfrm>
        </p:spPr>
        <p:txBody>
          <a:bodyPr/>
          <a:lstStyle/>
          <a:p>
            <a:pPr marL="0" indent="0" eaLnBrk="1" hangingPunct="1">
              <a:buFont typeface="Wingdings" pitchFamily="2" charset="2"/>
              <a:buNone/>
              <a:defRPr/>
            </a:pPr>
            <a:r>
              <a:rPr lang="es-MX" sz="1600" dirty="0"/>
              <a:t> </a:t>
            </a:r>
            <a:endParaRPr lang="es-CO" sz="1600" b="1" dirty="0"/>
          </a:p>
          <a:p>
            <a:pPr marL="0" indent="0" algn="just" eaLnBrk="1" hangingPunct="1">
              <a:buFont typeface="Wingdings" pitchFamily="2" charset="2"/>
              <a:buNone/>
              <a:defRPr/>
            </a:pPr>
            <a:r>
              <a:rPr lang="es-CO" sz="1800" dirty="0"/>
              <a:t>El Sistema de Calidad de La Notaría 21 se ha desarrollado atendiendo los requisitos de la ISO 9001 versión 2008 para la Prestación de Servicios Notariales.</a:t>
            </a:r>
          </a:p>
          <a:p>
            <a:pPr marL="0" indent="0" algn="just" eaLnBrk="1" hangingPunct="1">
              <a:buFont typeface="Wingdings" pitchFamily="2" charset="2"/>
              <a:buNone/>
              <a:defRPr/>
            </a:pPr>
            <a:endParaRPr lang="es-CO" sz="1800" b="1" dirty="0"/>
          </a:p>
          <a:p>
            <a:pPr marL="0" indent="0" eaLnBrk="1" hangingPunct="1">
              <a:buFont typeface="Wingdings" pitchFamily="2" charset="2"/>
              <a:buNone/>
              <a:defRPr/>
            </a:pPr>
            <a:endParaRPr lang="es-CO" dirty="0"/>
          </a:p>
        </p:txBody>
      </p:sp>
      <p:sp>
        <p:nvSpPr>
          <p:cNvPr id="5"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6"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7" name="2 Marcador de contenido"/>
          <p:cNvSpPr>
            <a:spLocks noGrp="1"/>
          </p:cNvSpPr>
          <p:nvPr/>
        </p:nvSpPr>
        <p:spPr bwMode="auto">
          <a:xfrm>
            <a:off x="442546" y="2737645"/>
            <a:ext cx="8229600" cy="2981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eaLnBrk="1" hangingPunct="1">
              <a:buFont typeface="Wingdings" pitchFamily="2" charset="2"/>
              <a:buNone/>
              <a:defRPr/>
            </a:pPr>
            <a:r>
              <a:rPr lang="es-MX" sz="1400" dirty="0">
                <a:latin typeface="Arial" pitchFamily="34" charset="0"/>
                <a:cs typeface="Arial" pitchFamily="34" charset="0"/>
              </a:rPr>
              <a:t> </a:t>
            </a:r>
            <a:endParaRPr lang="es-CO" sz="1400" b="1" dirty="0">
              <a:latin typeface="Arial" pitchFamily="34" charset="0"/>
              <a:cs typeface="Arial" pitchFamily="34" charset="0"/>
            </a:endParaRPr>
          </a:p>
          <a:p>
            <a:pPr marL="0" indent="0" algn="just" eaLnBrk="1" hangingPunct="1">
              <a:buFont typeface="Wingdings" pitchFamily="2" charset="2"/>
              <a:buNone/>
              <a:defRPr/>
            </a:pPr>
            <a:endParaRPr lang="es-CO" sz="1400" dirty="0">
              <a:latin typeface="Arial" pitchFamily="34" charset="0"/>
              <a:cs typeface="Arial" pitchFamily="34" charset="0"/>
            </a:endParaRPr>
          </a:p>
          <a:p>
            <a:pPr algn="just" eaLnBrk="1" hangingPunct="1">
              <a:defRPr/>
            </a:pPr>
            <a:r>
              <a:rPr lang="es-MX" sz="1600" b="0" dirty="0">
                <a:latin typeface="Arial" pitchFamily="34" charset="0"/>
                <a:cs typeface="Arial" pitchFamily="34" charset="0"/>
              </a:rPr>
              <a:t>Numeral </a:t>
            </a:r>
            <a:r>
              <a:rPr lang="es-MX" sz="1600" b="0" dirty="0">
                <a:effectLst>
                  <a:outerShdw blurRad="38100" dist="38100" dir="2700000" algn="tl">
                    <a:srgbClr val="000000">
                      <a:alpha val="43137"/>
                    </a:srgbClr>
                  </a:outerShdw>
                </a:effectLst>
                <a:latin typeface="Arial" pitchFamily="34" charset="0"/>
                <a:cs typeface="Arial" pitchFamily="34" charset="0"/>
              </a:rPr>
              <a:t>8.3.</a:t>
            </a:r>
            <a:r>
              <a:rPr lang="es-MX" sz="1600" b="0" dirty="0">
                <a:latin typeface="Arial" pitchFamily="34" charset="0"/>
                <a:cs typeface="Arial" pitchFamily="34" charset="0"/>
              </a:rPr>
              <a:t> </a:t>
            </a:r>
            <a:r>
              <a:rPr lang="es-MX" sz="1600" b="0" dirty="0">
                <a:effectLst>
                  <a:outerShdw blurRad="38100" dist="38100" dir="2700000" algn="tl">
                    <a:srgbClr val="000000">
                      <a:alpha val="43137"/>
                    </a:srgbClr>
                  </a:outerShdw>
                </a:effectLst>
                <a:latin typeface="Arial" pitchFamily="34" charset="0"/>
                <a:cs typeface="Arial" pitchFamily="34" charset="0"/>
              </a:rPr>
              <a:t>Diseño y Desarrollo </a:t>
            </a:r>
            <a:r>
              <a:rPr lang="es-MX" sz="1600" b="0" dirty="0">
                <a:latin typeface="Arial" pitchFamily="34" charset="0"/>
                <a:cs typeface="Arial" pitchFamily="34" charset="0"/>
              </a:rPr>
              <a:t>ya que los usuarios no solicitan ningún diseño en particular, puesto que no se prestan servicios distintos a los establecidos por la legislación aplicable.</a:t>
            </a:r>
            <a:endParaRPr lang="es-CO" sz="1600" b="0" dirty="0">
              <a:latin typeface="Arial" pitchFamily="34" charset="0"/>
              <a:cs typeface="Arial" pitchFamily="34" charset="0"/>
            </a:endParaRPr>
          </a:p>
          <a:p>
            <a:pPr marL="0" indent="0" algn="just" eaLnBrk="1" hangingPunct="1">
              <a:buFont typeface="Wingdings" pitchFamily="2" charset="2"/>
              <a:buNone/>
              <a:defRPr/>
            </a:pPr>
            <a:endParaRPr lang="es-CO" sz="1600" b="0" dirty="0">
              <a:latin typeface="Arial" pitchFamily="34" charset="0"/>
              <a:cs typeface="Arial" pitchFamily="34" charset="0"/>
            </a:endParaRPr>
          </a:p>
          <a:p>
            <a:pPr algn="just" eaLnBrk="1" hangingPunct="1">
              <a:defRPr/>
            </a:pPr>
            <a:r>
              <a:rPr lang="es-MX" sz="1600" b="0" dirty="0">
                <a:latin typeface="Arial" pitchFamily="34" charset="0"/>
                <a:cs typeface="Arial" pitchFamily="34" charset="0"/>
              </a:rPr>
              <a:t>Numeral </a:t>
            </a:r>
            <a:r>
              <a:rPr lang="es-MX" sz="1600" b="0" dirty="0">
                <a:effectLst>
                  <a:outerShdw blurRad="38100" dist="38100" dir="2700000" algn="tl">
                    <a:srgbClr val="000000">
                      <a:alpha val="43137"/>
                    </a:srgbClr>
                  </a:outerShdw>
                </a:effectLst>
                <a:latin typeface="Arial" pitchFamily="34" charset="0"/>
                <a:cs typeface="Arial" pitchFamily="34" charset="0"/>
              </a:rPr>
              <a:t>7.1.5.2 Trazabilidad delas mediciones</a:t>
            </a:r>
            <a:r>
              <a:rPr lang="es-MX" sz="1600" b="0" dirty="0">
                <a:latin typeface="Arial" pitchFamily="34" charset="0"/>
                <a:cs typeface="Arial" pitchFamily="34" charset="0"/>
              </a:rPr>
              <a:t>, puesto que para la prestación del servicio, no se requieren elementos de medición.</a:t>
            </a:r>
          </a:p>
          <a:p>
            <a:pPr algn="just" eaLnBrk="1" hangingPunct="1">
              <a:defRPr/>
            </a:pPr>
            <a:endParaRPr lang="es-MX" sz="1600" b="0" dirty="0">
              <a:latin typeface="Arial" pitchFamily="34" charset="0"/>
              <a:cs typeface="Arial" pitchFamily="34" charset="0"/>
            </a:endParaRPr>
          </a:p>
          <a:p>
            <a:pPr algn="just" eaLnBrk="1" hangingPunct="1">
              <a:defRPr/>
            </a:pPr>
            <a:r>
              <a:rPr lang="es-MX" sz="1600" b="0" dirty="0">
                <a:latin typeface="Arial" pitchFamily="34" charset="0"/>
                <a:cs typeface="Arial" pitchFamily="34" charset="0"/>
              </a:rPr>
              <a:t>Numeral 8.4.1.b </a:t>
            </a:r>
            <a:r>
              <a:rPr lang="es-MX" sz="1600" b="0" dirty="0">
                <a:solidFill>
                  <a:schemeClr val="tx1"/>
                </a:solidFill>
                <a:effectLst>
                  <a:outerShdw blurRad="38100" dist="38100" dir="2700000" algn="tl">
                    <a:srgbClr val="000000">
                      <a:alpha val="43137"/>
                    </a:srgbClr>
                  </a:outerShdw>
                </a:effectLst>
                <a:latin typeface="Arial" pitchFamily="34" charset="0"/>
                <a:cs typeface="Arial" pitchFamily="34" charset="0"/>
              </a:rPr>
              <a:t>Los productos y servicios son proporcionados directamente por proveedores.</a:t>
            </a:r>
            <a:r>
              <a:rPr lang="es-MX" sz="1600" b="0" baseline="0" dirty="0">
                <a:solidFill>
                  <a:schemeClr val="tx1"/>
                </a:solidFill>
                <a:effectLst>
                  <a:outerShdw blurRad="38100" dist="38100" dir="2700000" algn="tl">
                    <a:srgbClr val="000000">
                      <a:alpha val="43137"/>
                    </a:srgbClr>
                  </a:outerShdw>
                </a:effectLst>
                <a:latin typeface="Arial" pitchFamily="34" charset="0"/>
                <a:cs typeface="Arial" pitchFamily="34" charset="0"/>
              </a:rPr>
              <a:t> En este caso todos los servicios  son proporcionados internamente</a:t>
            </a:r>
            <a:endParaRPr lang="es-CO" sz="1600" b="0" dirty="0">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indent="0" algn="just" eaLnBrk="1" hangingPunct="1">
              <a:buFont typeface="Wingdings" pitchFamily="2" charset="2"/>
              <a:buNone/>
              <a:defRPr/>
            </a:pPr>
            <a:endParaRPr lang="es-CO" sz="1400" b="1" dirty="0">
              <a:latin typeface="Arial" pitchFamily="34" charset="0"/>
              <a:cs typeface="Arial" pitchFamily="34" charset="0"/>
            </a:endParaRPr>
          </a:p>
          <a:p>
            <a:pPr marL="0" indent="0" eaLnBrk="1" hangingPunct="1">
              <a:buFont typeface="Wingdings" pitchFamily="2" charset="2"/>
              <a:buNone/>
              <a:defRPr/>
            </a:pPr>
            <a:endParaRPr lang="es-CO" sz="14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stretch>
            <a:fillRect/>
          </a:stretch>
        </p:blipFill>
        <p:spPr>
          <a:xfrm>
            <a:off x="1219200" y="1676400"/>
            <a:ext cx="7266749" cy="4320443"/>
          </a:xfrm>
          <a:prstGeom prst="rect">
            <a:avLst/>
          </a:prstGeom>
        </p:spPr>
      </p:pic>
      <p:sp>
        <p:nvSpPr>
          <p:cNvPr id="11" name="4 CuadroTexto"/>
          <p:cNvSpPr txBox="1"/>
          <p:nvPr/>
        </p:nvSpPr>
        <p:spPr>
          <a:xfrm>
            <a:off x="2895600" y="914400"/>
            <a:ext cx="3741534" cy="369332"/>
          </a:xfrm>
          <a:prstGeom prst="rect">
            <a:avLst/>
          </a:prstGeom>
          <a:noFill/>
        </p:spPr>
        <p:txBody>
          <a:bodyPr wrap="square" rtlCol="0">
            <a:spAutoFit/>
          </a:bodyPr>
          <a:lstStyle/>
          <a:p>
            <a:r>
              <a:rPr lang="es-US" dirty="0"/>
              <a:t>CONTEXTO DE LA NOTARIA 21</a:t>
            </a:r>
            <a:endParaRPr lang="es-ES" dirty="0"/>
          </a:p>
        </p:txBody>
      </p:sp>
    </p:spTree>
    <p:extLst>
      <p:ext uri="{BB962C8B-B14F-4D97-AF65-F5344CB8AC3E}">
        <p14:creationId xmlns:p14="http://schemas.microsoft.com/office/powerpoint/2010/main" val="927002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algn="ctr" eaLnBrk="1" hangingPunct="1"/>
            <a:r>
              <a:rPr lang="es-ES"/>
              <a:t>ENFOQUE AL CLIENTE</a:t>
            </a:r>
            <a:endParaRPr lang="es-CO"/>
          </a:p>
        </p:txBody>
      </p:sp>
      <p:sp>
        <p:nvSpPr>
          <p:cNvPr id="3" name="2 Marcador de contenido"/>
          <p:cNvSpPr>
            <a:spLocks noGrp="1"/>
          </p:cNvSpPr>
          <p:nvPr>
            <p:ph sz="half" idx="1"/>
          </p:nvPr>
        </p:nvSpPr>
        <p:spPr/>
        <p:txBody>
          <a:bodyPr/>
          <a:lstStyle/>
          <a:p>
            <a:pPr marL="0" indent="0" algn="ctr" eaLnBrk="1" hangingPunct="1">
              <a:buFont typeface="Wingdings" pitchFamily="2" charset="2"/>
              <a:buNone/>
              <a:defRPr/>
            </a:pPr>
            <a:r>
              <a:rPr lang="es-ES" dirty="0"/>
              <a:t>EXPECTATIVAS DE LA NOTARIA</a:t>
            </a:r>
          </a:p>
          <a:p>
            <a:pPr marL="0" indent="0" algn="ctr" eaLnBrk="1" hangingPunct="1">
              <a:buFont typeface="Wingdings" pitchFamily="2" charset="2"/>
              <a:buNone/>
              <a:defRPr/>
            </a:pPr>
            <a:endParaRPr lang="es-ES" dirty="0"/>
          </a:p>
          <a:p>
            <a:pPr eaLnBrk="1" hangingPunct="1">
              <a:defRPr/>
            </a:pPr>
            <a:r>
              <a:rPr lang="es-CO" sz="2400" dirty="0"/>
              <a:t>Seguridad jurídica</a:t>
            </a:r>
          </a:p>
          <a:p>
            <a:pPr eaLnBrk="1" hangingPunct="1">
              <a:defRPr/>
            </a:pPr>
            <a:r>
              <a:rPr lang="es-CO" sz="2400" dirty="0"/>
              <a:t>Cumplimiento</a:t>
            </a:r>
          </a:p>
          <a:p>
            <a:pPr eaLnBrk="1" hangingPunct="1">
              <a:defRPr/>
            </a:pPr>
            <a:r>
              <a:rPr lang="es-CO" sz="2400" dirty="0"/>
              <a:t>Calidad en el servicio</a:t>
            </a:r>
          </a:p>
          <a:p>
            <a:pPr eaLnBrk="1" hangingPunct="1">
              <a:defRPr/>
            </a:pPr>
            <a:r>
              <a:rPr lang="es-CO" sz="2400" dirty="0"/>
              <a:t>Mejoramiento continuo</a:t>
            </a:r>
          </a:p>
          <a:p>
            <a:pPr eaLnBrk="1" hangingPunct="1">
              <a:defRPr/>
            </a:pPr>
            <a:r>
              <a:rPr lang="es-CO" sz="2400" dirty="0"/>
              <a:t>Satisfacción del usuario</a:t>
            </a:r>
          </a:p>
          <a:p>
            <a:pPr algn="ctr" eaLnBrk="1" hangingPunct="1">
              <a:defRPr/>
            </a:pPr>
            <a:endParaRPr lang="es-CO" dirty="0"/>
          </a:p>
        </p:txBody>
      </p:sp>
      <p:sp>
        <p:nvSpPr>
          <p:cNvPr id="4" name="3 Marcador de contenido"/>
          <p:cNvSpPr>
            <a:spLocks noGrp="1"/>
          </p:cNvSpPr>
          <p:nvPr>
            <p:ph sz="half" idx="2"/>
          </p:nvPr>
        </p:nvSpPr>
        <p:spPr/>
        <p:txBody>
          <a:bodyPr/>
          <a:lstStyle/>
          <a:p>
            <a:pPr marL="0" indent="0" algn="ctr" eaLnBrk="1" hangingPunct="1">
              <a:buFont typeface="Wingdings" pitchFamily="2" charset="2"/>
              <a:buNone/>
              <a:defRPr/>
            </a:pPr>
            <a:r>
              <a:rPr lang="es-ES" dirty="0"/>
              <a:t>NECESIDADES DE LOS USUARIOS</a:t>
            </a:r>
          </a:p>
          <a:p>
            <a:pPr marL="0" indent="0" algn="ctr" eaLnBrk="1" hangingPunct="1">
              <a:buFont typeface="Wingdings" pitchFamily="2" charset="2"/>
              <a:buNone/>
              <a:defRPr/>
            </a:pPr>
            <a:endParaRPr lang="es-CO" dirty="0"/>
          </a:p>
          <a:p>
            <a:pPr eaLnBrk="1" hangingPunct="1">
              <a:defRPr/>
            </a:pPr>
            <a:r>
              <a:rPr lang="es-CO" sz="2400" dirty="0"/>
              <a:t>Cumplimiento</a:t>
            </a:r>
          </a:p>
          <a:p>
            <a:pPr eaLnBrk="1" hangingPunct="1">
              <a:defRPr/>
            </a:pPr>
            <a:r>
              <a:rPr lang="es-CO" sz="2400" dirty="0"/>
              <a:t>Seguridad jurídica</a:t>
            </a:r>
          </a:p>
          <a:p>
            <a:pPr eaLnBrk="1" hangingPunct="1">
              <a:defRPr/>
            </a:pPr>
            <a:r>
              <a:rPr lang="es-CO" sz="2400" dirty="0"/>
              <a:t>Atención amable</a:t>
            </a:r>
          </a:p>
          <a:p>
            <a:pPr eaLnBrk="1" hangingPunct="1">
              <a:defRPr/>
            </a:pPr>
            <a:r>
              <a:rPr lang="es-CO" sz="2400" dirty="0"/>
              <a:t>Información correcta y completa</a:t>
            </a:r>
          </a:p>
          <a:p>
            <a:pPr eaLnBrk="1" hangingPunct="1">
              <a:defRPr/>
            </a:pPr>
            <a:r>
              <a:rPr lang="es-CO" sz="2400" dirty="0"/>
              <a:t>Calidad en el servicio</a:t>
            </a:r>
          </a:p>
          <a:p>
            <a:pPr marL="0" indent="0" eaLnBrk="1" hangingPunct="1">
              <a:buFont typeface="Wingdings" pitchFamily="2" charset="2"/>
              <a:buNone/>
              <a:defRPr/>
            </a:pPr>
            <a:endParaRPr lang="es-CO" dirty="0"/>
          </a:p>
          <a:p>
            <a:pPr marL="0" indent="0" algn="ctr" eaLnBrk="1" hangingPunct="1">
              <a:buFont typeface="Wingdings" pitchFamily="2" charset="2"/>
              <a:buNone/>
              <a:defRPr/>
            </a:pPr>
            <a:endParaRPr lang="es-CO" dirty="0"/>
          </a:p>
        </p:txBody>
      </p:sp>
      <p:sp>
        <p:nvSpPr>
          <p:cNvPr id="6" name="Text Box 1323"/>
          <p:cNvSpPr txBox="1">
            <a:spLocks noChangeArrowheads="1"/>
          </p:cNvSpPr>
          <p:nvPr/>
        </p:nvSpPr>
        <p:spPr bwMode="auto">
          <a:xfrm>
            <a:off x="0" y="6532563"/>
            <a:ext cx="18288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50000"/>
              </a:lnSpc>
              <a:spcBef>
                <a:spcPct val="20000"/>
              </a:spcBef>
              <a:defRPr/>
            </a:pPr>
            <a:r>
              <a:rPr lang="es-ES" sz="800" dirty="0">
                <a:effectLst>
                  <a:outerShdw blurRad="38100" dist="38100" dir="2700000" algn="tl">
                    <a:srgbClr val="C0C0C0"/>
                  </a:outerShdw>
                </a:effectLst>
              </a:rPr>
              <a:t>Revisó</a:t>
            </a:r>
          </a:p>
          <a:p>
            <a:pPr algn="l">
              <a:lnSpc>
                <a:spcPct val="50000"/>
              </a:lnSpc>
              <a:spcBef>
                <a:spcPct val="20000"/>
              </a:spcBef>
              <a:defRPr/>
            </a:pPr>
            <a:r>
              <a:rPr lang="es-ES" sz="800" dirty="0">
                <a:effectLst>
                  <a:outerShdw blurRad="38100" dist="38100" dir="2700000" algn="tl">
                    <a:srgbClr val="C0C0C0"/>
                  </a:outerShdw>
                </a:effectLst>
              </a:rPr>
              <a:t>CAROLINA CASTAÑEDA</a:t>
            </a:r>
          </a:p>
          <a:p>
            <a:pPr algn="l">
              <a:lnSpc>
                <a:spcPct val="50000"/>
              </a:lnSpc>
              <a:spcBef>
                <a:spcPct val="20000"/>
              </a:spcBef>
              <a:defRPr/>
            </a:pPr>
            <a:r>
              <a:rPr lang="es-ES" sz="800" dirty="0">
                <a:effectLst>
                  <a:outerShdw blurRad="38100" dist="38100" dir="2700000" algn="tl">
                    <a:srgbClr val="C0C0C0"/>
                  </a:outerShdw>
                </a:effectLst>
              </a:rPr>
              <a:t>Coordinador de Calidad</a:t>
            </a:r>
          </a:p>
        </p:txBody>
      </p:sp>
      <p:sp>
        <p:nvSpPr>
          <p:cNvPr id="7" name="Text Box 1324"/>
          <p:cNvSpPr txBox="1">
            <a:spLocks noChangeArrowheads="1"/>
          </p:cNvSpPr>
          <p:nvPr/>
        </p:nvSpPr>
        <p:spPr bwMode="auto">
          <a:xfrm>
            <a:off x="7239000" y="6532563"/>
            <a:ext cx="1905000" cy="32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50000"/>
              </a:lnSpc>
              <a:spcBef>
                <a:spcPct val="20000"/>
              </a:spcBef>
              <a:defRPr/>
            </a:pPr>
            <a:r>
              <a:rPr lang="es-ES" sz="800" dirty="0">
                <a:effectLst>
                  <a:outerShdw blurRad="38100" dist="38100" dir="2700000" algn="tl">
                    <a:srgbClr val="C0C0C0"/>
                  </a:outerShdw>
                </a:effectLst>
              </a:rPr>
              <a:t>Aprobó</a:t>
            </a:r>
          </a:p>
          <a:p>
            <a:pPr algn="r">
              <a:lnSpc>
                <a:spcPct val="50000"/>
              </a:lnSpc>
              <a:spcBef>
                <a:spcPct val="20000"/>
              </a:spcBef>
              <a:defRPr/>
            </a:pPr>
            <a:r>
              <a:rPr lang="es-ES" sz="800" dirty="0">
                <a:effectLst>
                  <a:outerShdw blurRad="38100" dist="38100" dir="2700000" algn="tl">
                    <a:srgbClr val="C0C0C0"/>
                  </a:outerShdw>
                </a:effectLst>
              </a:rPr>
              <a:t>ADRIANA CUÉLLAR ARANGO</a:t>
            </a:r>
          </a:p>
          <a:p>
            <a:pPr algn="r">
              <a:lnSpc>
                <a:spcPct val="50000"/>
              </a:lnSpc>
              <a:spcBef>
                <a:spcPct val="20000"/>
              </a:spcBef>
              <a:defRPr/>
            </a:pPr>
            <a:r>
              <a:rPr lang="es-ES" sz="800" dirty="0">
                <a:effectLst>
                  <a:outerShdw blurRad="38100" dist="38100" dir="2700000" algn="tl">
                    <a:srgbClr val="C0C0C0"/>
                  </a:outerShdw>
                </a:effectLst>
              </a:rPr>
              <a:t>Notaria 21</a:t>
            </a:r>
          </a:p>
        </p:txBody>
      </p:sp>
      <p:sp>
        <p:nvSpPr>
          <p:cNvPr id="9" name="8 Botón de acción: Inicio">
            <a:hlinkClick r:id="rId2" action="ppaction://hlinksldjump" highlightClick="1"/>
          </p:cNvPr>
          <p:cNvSpPr/>
          <p:nvPr/>
        </p:nvSpPr>
        <p:spPr bwMode="auto">
          <a:xfrm>
            <a:off x="8458200" y="5334000"/>
            <a:ext cx="635000" cy="914400"/>
          </a:xfrm>
          <a:prstGeom prst="actionButtonHome">
            <a:avLst/>
          </a:prstGeom>
          <a:solidFill>
            <a:schemeClr val="bg1"/>
          </a:solidFill>
          <a:ln w="9525" cap="flat" cmpd="sng" algn="ctr">
            <a:solidFill>
              <a:schemeClr val="tx1"/>
            </a:solidFill>
            <a:prstDash val="solid"/>
            <a:round/>
            <a:headEnd type="none" w="med" len="med"/>
            <a:tailEnd type="none" w="med" len="med"/>
          </a:ln>
          <a:effectLst/>
        </p:spPr>
        <p:txBody>
          <a:bodyPr anchor="b"/>
          <a:lstStyle/>
          <a:p>
            <a:pPr>
              <a:defRPr/>
            </a:pPr>
            <a:r>
              <a:rPr lang="es-CO" sz="800" dirty="0">
                <a:solidFill>
                  <a:srgbClr val="FF0000"/>
                </a:solidFill>
                <a:effectLst>
                  <a:outerShdw blurRad="38100" dist="38100" dir="2700000" algn="tl">
                    <a:srgbClr val="000000">
                      <a:alpha val="43137"/>
                    </a:srgbClr>
                  </a:outerShdw>
                </a:effectLst>
              </a:rPr>
              <a:t>Índice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7200"/>
            <a:ext cx="8229600" cy="457200"/>
          </a:xfrm>
        </p:spPr>
        <p:txBody>
          <a:bodyPr/>
          <a:lstStyle/>
          <a:p>
            <a:pPr algn="ctr"/>
            <a:r>
              <a:rPr lang="es-CO" sz="3600" dirty="0"/>
              <a:t>PARTES INTERESADAS</a:t>
            </a:r>
          </a:p>
        </p:txBody>
      </p:sp>
      <p:pic>
        <p:nvPicPr>
          <p:cNvPr id="6" name="Imagen 5"/>
          <p:cNvPicPr>
            <a:picLocks noChangeAspect="1"/>
          </p:cNvPicPr>
          <p:nvPr/>
        </p:nvPicPr>
        <p:blipFill>
          <a:blip r:embed="rId2"/>
          <a:stretch>
            <a:fillRect/>
          </a:stretch>
        </p:blipFill>
        <p:spPr>
          <a:xfrm>
            <a:off x="609600" y="888023"/>
            <a:ext cx="8077200" cy="5757834"/>
          </a:xfrm>
          <a:prstGeom prst="rect">
            <a:avLst/>
          </a:prstGeom>
        </p:spPr>
      </p:pic>
    </p:spTree>
    <p:extLst>
      <p:ext uri="{BB962C8B-B14F-4D97-AF65-F5344CB8AC3E}">
        <p14:creationId xmlns:p14="http://schemas.microsoft.com/office/powerpoint/2010/main" val="3593311475"/>
      </p:ext>
    </p:extLst>
  </p:cSld>
  <p:clrMapOvr>
    <a:masterClrMapping/>
  </p:clrMapOvr>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cs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6145</TotalTime>
  <Words>992</Words>
  <Application>Microsoft Office PowerPoint</Application>
  <PresentationFormat>Presentación en pantalla (4:3)</PresentationFormat>
  <Paragraphs>259</Paragraphs>
  <Slides>33</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0</vt:i4>
      </vt:variant>
      <vt:variant>
        <vt:lpstr>Títulos de diapositiva</vt:lpstr>
      </vt:variant>
      <vt:variant>
        <vt:i4>33</vt:i4>
      </vt:variant>
    </vt:vector>
  </HeadingPairs>
  <TitlesOfParts>
    <vt:vector size="39" baseType="lpstr">
      <vt:lpstr>Arial</vt:lpstr>
      <vt:lpstr>Arial Black</vt:lpstr>
      <vt:lpstr>Tahoma</vt:lpstr>
      <vt:lpstr>Times New Roman</vt:lpstr>
      <vt:lpstr>Wingdings</vt:lpstr>
      <vt:lpstr>Píxel</vt:lpstr>
      <vt:lpstr>MANUAL DE CALIDAD</vt:lpstr>
      <vt:lpstr>Presentación de PowerPoint</vt:lpstr>
      <vt:lpstr>GENERALIDADES</vt:lpstr>
      <vt:lpstr>HISTORIA </vt:lpstr>
      <vt:lpstr>SISTEMA DE GESTIÓN DE CALIDAD  </vt:lpstr>
      <vt:lpstr> ALCANCE Y EXCLUSIONES DEL SISTEMA </vt:lpstr>
      <vt:lpstr>Presentación de PowerPoint</vt:lpstr>
      <vt:lpstr>ENFOQUE AL CLIENTE</vt:lpstr>
      <vt:lpstr>PARTES INTERESADAS</vt:lpstr>
      <vt:lpstr>VISIÓN</vt:lpstr>
      <vt:lpstr>MISIÓN</vt:lpstr>
      <vt:lpstr>POLÍTICA DE CALIDAD</vt:lpstr>
      <vt:lpstr>OBJETIVOS DE CALIDAD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J</dc:creator>
  <cp:lastModifiedBy>Operaciones21</cp:lastModifiedBy>
  <cp:revision>104</cp:revision>
  <cp:lastPrinted>2006-06-14T17:00:49Z</cp:lastPrinted>
  <dcterms:created xsi:type="dcterms:W3CDTF">1601-01-01T00:00:00Z</dcterms:created>
  <dcterms:modified xsi:type="dcterms:W3CDTF">2021-09-07T15:44:47Z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