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peraciones21" userId="33133efc-2bf6-44ad-b682-70c9850bd056" providerId="ADAL" clId="{564A4FEE-BB51-4813-AC39-ECD4851181BD}"/>
    <pc:docChg chg="custSel modSld">
      <pc:chgData name="Operaciones21" userId="33133efc-2bf6-44ad-b682-70c9850bd056" providerId="ADAL" clId="{564A4FEE-BB51-4813-AC39-ECD4851181BD}" dt="2022-06-13T22:51:07.967" v="958"/>
      <pc:docMkLst>
        <pc:docMk/>
      </pc:docMkLst>
      <pc:sldChg chg="addSp modSp mod">
        <pc:chgData name="Operaciones21" userId="33133efc-2bf6-44ad-b682-70c9850bd056" providerId="ADAL" clId="{564A4FEE-BB51-4813-AC39-ECD4851181BD}" dt="2022-06-13T22:51:07.967" v="958"/>
        <pc:sldMkLst>
          <pc:docMk/>
          <pc:sldMk cId="1027710542" sldId="256"/>
        </pc:sldMkLst>
        <pc:spChg chg="mod">
          <ac:chgData name="Operaciones21" userId="33133efc-2bf6-44ad-b682-70c9850bd056" providerId="ADAL" clId="{564A4FEE-BB51-4813-AC39-ECD4851181BD}" dt="2022-06-13T20:50:15.585" v="946" actId="255"/>
          <ac:spMkLst>
            <pc:docMk/>
            <pc:sldMk cId="1027710542" sldId="256"/>
            <ac:spMk id="2" creationId="{DC1AF85F-6AA9-F2E4-12D5-FC07D924B095}"/>
          </ac:spMkLst>
        </pc:spChg>
        <pc:spChg chg="mod">
          <ac:chgData name="Operaciones21" userId="33133efc-2bf6-44ad-b682-70c9850bd056" providerId="ADAL" clId="{564A4FEE-BB51-4813-AC39-ECD4851181BD}" dt="2022-06-13T20:51:20.668" v="957" actId="404"/>
          <ac:spMkLst>
            <pc:docMk/>
            <pc:sldMk cId="1027710542" sldId="256"/>
            <ac:spMk id="4" creationId="{A88B33C1-F959-530A-E126-C86CF80CA1FB}"/>
          </ac:spMkLst>
        </pc:spChg>
        <pc:picChg chg="add mod">
          <ac:chgData name="Operaciones21" userId="33133efc-2bf6-44ad-b682-70c9850bd056" providerId="ADAL" clId="{564A4FEE-BB51-4813-AC39-ECD4851181BD}" dt="2022-06-13T22:51:07.967" v="958"/>
          <ac:picMkLst>
            <pc:docMk/>
            <pc:sldMk cId="1027710542" sldId="256"/>
            <ac:picMk id="5" creationId="{6FD4014C-6A12-347D-24E0-7BD736D191C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401711-02DC-4F5A-B0A4-D7A4CFB82638}"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973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48ED7C-D9A5-4EA8-B309-6E368BFA8F2B}"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50822082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48ED7C-D9A5-4EA8-B309-6E368BFA8F2B}"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88699268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48ED7C-D9A5-4EA8-B309-6E368BFA8F2B}"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81928476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D653B61-F054-442D-881D-6A81C2774BFE}"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48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48ED7C-D9A5-4EA8-B309-6E368BFA8F2B}"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07819342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C48ED7C-D9A5-4EA8-B309-6E368BFA8F2B}" type="datetimeFigureOut">
              <a:rPr lang="en-US" smtClean="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8459501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2EA528B-AADB-4276-9F0D-B13FCF86F309}" type="datetimeFigureOut">
              <a:rPr lang="en-US" smtClean="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864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76497F-A1E4-4C0B-8811-954A59B26923}" type="datetimeFigureOut">
              <a:rPr lang="en-US" smtClean="0"/>
              <a:t>6/13/2022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3556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C48ED7C-D9A5-4EA8-B309-6E368BFA8F2B}" type="datetimeFigureOut">
              <a:rPr lang="en-US" smtClean="0"/>
              <a:t>6/13/2022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120977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20AAD9C-D29C-4D1E-A739-CC3C95B41085}"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54795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48ED7C-D9A5-4EA8-B309-6E368BFA8F2B}" type="datetimeFigureOut">
              <a:rPr lang="en-US" smtClean="0"/>
              <a:t>6/13/2022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56191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uin-juriscol.gov.co/viewDocument.asp?ruta=Leyes/1669766#:~:text=Art%C3%ADculo%201%C2%BA.,los%20que%20est%C3%A9n%20por%20nac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1AF85F-6AA9-F2E4-12D5-FC07D924B095}"/>
              </a:ext>
            </a:extLst>
          </p:cNvPr>
          <p:cNvSpPr>
            <a:spLocks noGrp="1"/>
          </p:cNvSpPr>
          <p:nvPr>
            <p:ph type="ctrTitle"/>
          </p:nvPr>
        </p:nvSpPr>
        <p:spPr/>
        <p:txBody>
          <a:bodyPr>
            <a:normAutofit fontScale="90000"/>
          </a:bodyPr>
          <a:lstStyle/>
          <a:p>
            <a:pPr algn="ctr"/>
            <a:r>
              <a:rPr lang="es-CO" sz="2000" dirty="0">
                <a:latin typeface="arial" panose="020B0604020202020204" pitchFamily="34" charset="0"/>
              </a:rPr>
              <a:t>CONSTITUCION PATRIMONIO DE </a:t>
            </a:r>
            <a:r>
              <a:rPr lang="es-CO" sz="2000" b="0" i="0" dirty="0">
                <a:effectLst/>
                <a:latin typeface="arial" panose="020B0604020202020204" pitchFamily="34" charset="0"/>
              </a:rPr>
              <a:t>FAMILIA </a:t>
            </a:r>
            <a:br>
              <a:rPr lang="es-CO" sz="800" b="0" i="0" dirty="0">
                <a:solidFill>
                  <a:srgbClr val="000000"/>
                </a:solidFill>
                <a:effectLst/>
                <a:latin typeface="arial" panose="020B0604020202020204" pitchFamily="34" charset="0"/>
              </a:rPr>
            </a:br>
            <a:br>
              <a:rPr lang="es-CO" sz="800" b="0" i="0" dirty="0">
                <a:solidFill>
                  <a:srgbClr val="000000"/>
                </a:solidFill>
                <a:effectLst/>
                <a:latin typeface="arial" panose="020B0604020202020204" pitchFamily="34" charset="0"/>
              </a:rPr>
            </a:br>
            <a:br>
              <a:rPr lang="es-CO" sz="800" b="0" i="0" dirty="0">
                <a:solidFill>
                  <a:srgbClr val="000000"/>
                </a:solidFill>
                <a:effectLst/>
                <a:latin typeface="arial" panose="020B0604020202020204" pitchFamily="34" charset="0"/>
              </a:rPr>
            </a:br>
            <a:br>
              <a:rPr lang="es-CO" sz="800" b="0" i="0" dirty="0">
                <a:solidFill>
                  <a:srgbClr val="000000"/>
                </a:solidFill>
                <a:effectLst/>
                <a:latin typeface="arial" panose="020B0604020202020204" pitchFamily="34" charset="0"/>
              </a:rPr>
            </a:br>
            <a:br>
              <a:rPr lang="es-CO" sz="800" b="0" i="0" dirty="0">
                <a:solidFill>
                  <a:srgbClr val="000000"/>
                </a:solidFill>
                <a:effectLst/>
                <a:latin typeface="arial" panose="020B0604020202020204" pitchFamily="34" charset="0"/>
              </a:rPr>
            </a:br>
            <a:br>
              <a:rPr lang="es-CO" sz="800" b="0" i="0" dirty="0">
                <a:solidFill>
                  <a:srgbClr val="000000"/>
                </a:solidFill>
                <a:effectLst/>
                <a:latin typeface="arial" panose="020B0604020202020204" pitchFamily="34" charset="0"/>
              </a:rPr>
            </a:br>
            <a:br>
              <a:rPr lang="es-CO" sz="800" b="0" i="0" dirty="0">
                <a:solidFill>
                  <a:srgbClr val="000000"/>
                </a:solidFill>
                <a:effectLst/>
                <a:latin typeface="arial" panose="020B0604020202020204" pitchFamily="34" charset="0"/>
              </a:rPr>
            </a:br>
            <a:r>
              <a:rPr lang="es-CO" sz="1600" b="0" i="0" dirty="0">
                <a:solidFill>
                  <a:srgbClr val="444444"/>
                </a:solidFill>
                <a:latin typeface="Arial" panose="020B0604020202020204" pitchFamily="34" charset="0"/>
                <a:cs typeface="Arial" panose="020B0604020202020204" pitchFamily="34" charset="0"/>
              </a:rPr>
              <a:t>Mediante la Ley 861 de 2003 se determina que la mujer cabeza de familia puede constituir patrimonio de familia inembargable sobre el único bien inmueble urbano o rural perteneciente a ella a favor de sus hijos menores existentes y de los que estén por nacer, en esta Ley se señala el tr</a:t>
            </a:r>
            <a:r>
              <a:rPr lang="es-CO" sz="1600" dirty="0">
                <a:solidFill>
                  <a:srgbClr val="444444"/>
                </a:solidFill>
                <a:latin typeface="Arial" panose="020B0604020202020204" pitchFamily="34" charset="0"/>
                <a:cs typeface="Arial" panose="020B0604020202020204" pitchFamily="34" charset="0"/>
              </a:rPr>
              <a:t>amite para ello, el procedimiento y casuales para levantarlo. </a:t>
            </a:r>
            <a:br>
              <a:rPr lang="es-CO" sz="1600" dirty="0">
                <a:solidFill>
                  <a:srgbClr val="444444"/>
                </a:solidFill>
                <a:latin typeface="Arial" panose="020B0604020202020204" pitchFamily="34" charset="0"/>
                <a:cs typeface="Arial" panose="020B0604020202020204" pitchFamily="34" charset="0"/>
              </a:rPr>
            </a:br>
            <a:r>
              <a:rPr lang="es-CO" sz="1300" dirty="0">
                <a:solidFill>
                  <a:srgbClr val="444444"/>
                </a:solidFill>
                <a:latin typeface="Arial" panose="020B0604020202020204" pitchFamily="34" charset="0"/>
                <a:cs typeface="Arial" panose="020B0604020202020204" pitchFamily="34" charset="0"/>
              </a:rPr>
              <a:t>(La corte constitucional considero que estos beneficios se deben otorgar al hombre se encuentre en la misma situación de la mujer cabeza de familia Sentencia 722 de 2004)</a:t>
            </a:r>
            <a:br>
              <a:rPr lang="es-CO" sz="1300" dirty="0">
                <a:solidFill>
                  <a:srgbClr val="444444"/>
                </a:solidFill>
                <a:latin typeface="Arial" panose="020B0604020202020204" pitchFamily="34" charset="0"/>
                <a:cs typeface="Arial" panose="020B0604020202020204" pitchFamily="34" charset="0"/>
              </a:rPr>
            </a:br>
            <a:br>
              <a:rPr lang="es-CO" sz="13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br>
            <a:br>
              <a:rPr lang="es-CO" sz="13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br>
            <a:r>
              <a:rPr lang="es-CO" sz="16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De conformidad con el Decreto 1762 de 2004, señala que el inmueble  sobre el cual  la mujer  cabeza  de familia  constituye patrimonio de familia, no pueda ser afectado por medida cautelar alguna, salvo lo dispuesto en el inciso 2° del articulo 23 de la Ley 546 de 1999.</a:t>
            </a:r>
            <a:br>
              <a:rPr lang="es-CO" sz="18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br>
            <a:endParaRPr lang="es-CO"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A88B33C1-F959-530A-E126-C86CF80CA1FB}"/>
              </a:ext>
            </a:extLst>
          </p:cNvPr>
          <p:cNvSpPr txBox="1"/>
          <p:nvPr/>
        </p:nvSpPr>
        <p:spPr>
          <a:xfrm>
            <a:off x="385894" y="4588778"/>
            <a:ext cx="11392249" cy="553998"/>
          </a:xfrm>
          <a:prstGeom prst="rect">
            <a:avLst/>
          </a:prstGeom>
          <a:noFill/>
        </p:spPr>
        <p:txBody>
          <a:bodyPr wrap="square" rtlCol="0">
            <a:spAutoFit/>
          </a:bodyPr>
          <a:lstStyle/>
          <a:p>
            <a:pPr algn="r"/>
            <a:r>
              <a:rPr lang="es-CO" sz="1200" dirty="0">
                <a:hlinkClick r:id="rId2"/>
              </a:rPr>
              <a:t>https://www.suin-juriscol.gov.co/viewDocument.asp?ruta=Leyes/1669766#:~:text=Art%C3%ADculo%201%C2%BA.,los%20que%20est%C3%A9n%20por%20nacer</a:t>
            </a:r>
            <a:endParaRPr lang="es-CO" sz="1200" dirty="0"/>
          </a:p>
          <a:p>
            <a:pPr algn="r"/>
            <a:endParaRPr lang="es-CO" dirty="0"/>
          </a:p>
        </p:txBody>
      </p:sp>
      <p:pic>
        <p:nvPicPr>
          <p:cNvPr id="5" name="Picture 2">
            <a:extLst>
              <a:ext uri="{FF2B5EF4-FFF2-40B4-BE49-F238E27FC236}">
                <a16:creationId xmlns:a16="http://schemas.microsoft.com/office/drawing/2014/main" id="{6FD4014C-6A12-347D-24E0-7BD736D191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1895912" cy="520957"/>
          </a:xfrm>
          <a:prstGeom prst="rect">
            <a:avLst/>
          </a:prstGeom>
          <a:noFill/>
          <a:ln>
            <a:noFill/>
          </a:ln>
          <a:effectLst/>
          <a:extLst>
            <a:ext uri="{909E8E84-426E-40DD-AFC4-6F175D3DCCD1}">
              <a14:hiddenFill xmlns:a14="http://schemas.microsoft.com/office/drawing/2010/main">
                <a:solidFill>
                  <a:srgbClr val="9ABA2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27710542"/>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113</TotalTime>
  <Words>209</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vt:lpstr>
      <vt:lpstr>Calibri</vt:lpstr>
      <vt:lpstr>Calibri Light</vt:lpstr>
      <vt:lpstr>Retrospección</vt:lpstr>
      <vt:lpstr>CONSTITUCION PATRIMONIO DE FAMILIA        Mediante la Ley 861 de 2003 se determina que la mujer cabeza de familia puede constituir patrimonio de familia inembargable sobre el único bien inmueble urbano o rural perteneciente a ella a favor de sus hijos menores existentes y de los que estén por nacer, en esta Ley se señala el tramite para ello, el procedimiento y casuales para levantarlo.  (La corte constitucional considero que estos beneficios se deben otorgar al hombre se encuentre en la misma situación de la mujer cabeza de familia Sentencia 722 de 2004)   De conformidad con el Decreto 1762 de 2004, señala que el inmueble  sobre el cual  la mujer  cabeza  de familia  constituye patrimonio de familia, no pueda ser afectado por medida cautelar alguna, salvo lo dispuesto en el inciso 2° del articulo 23 de la Ley 546 de 1999.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APELLIDO DEL MARIDO PRECEDIDO DE LA PREPOSICIÓN "DE“        El Decreto 999 de 1988, permite a la mujer tomar la decisión mediante una escritura publica de adicionar o suprimir el apellido del marido precedido de la proposición “de”</dc:title>
  <dc:creator>Operaciones21</dc:creator>
  <cp:lastModifiedBy>Operaciones21</cp:lastModifiedBy>
  <cp:revision>6</cp:revision>
  <dcterms:created xsi:type="dcterms:W3CDTF">2022-06-13T18:58:10Z</dcterms:created>
  <dcterms:modified xsi:type="dcterms:W3CDTF">2022-06-13T22:51:14Z</dcterms:modified>
</cp:coreProperties>
</file>